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5"/>
  </p:notesMasterIdLst>
  <p:sldIdLst>
    <p:sldId id="256" r:id="rId2"/>
    <p:sldId id="265" r:id="rId3"/>
    <p:sldId id="360" r:id="rId4"/>
    <p:sldId id="339" r:id="rId5"/>
    <p:sldId id="340" r:id="rId6"/>
    <p:sldId id="342" r:id="rId7"/>
    <p:sldId id="343" r:id="rId8"/>
    <p:sldId id="344" r:id="rId9"/>
    <p:sldId id="327" r:id="rId10"/>
    <p:sldId id="329" r:id="rId11"/>
    <p:sldId id="330" r:id="rId12"/>
    <p:sldId id="345" r:id="rId13"/>
    <p:sldId id="331" r:id="rId14"/>
    <p:sldId id="334" r:id="rId15"/>
    <p:sldId id="361" r:id="rId16"/>
    <p:sldId id="366" r:id="rId17"/>
    <p:sldId id="367" r:id="rId18"/>
    <p:sldId id="368" r:id="rId19"/>
    <p:sldId id="369" r:id="rId20"/>
    <p:sldId id="346" r:id="rId21"/>
    <p:sldId id="347" r:id="rId22"/>
    <p:sldId id="348" r:id="rId23"/>
    <p:sldId id="349" r:id="rId24"/>
    <p:sldId id="350" r:id="rId25"/>
    <p:sldId id="351" r:id="rId26"/>
    <p:sldId id="354" r:id="rId27"/>
    <p:sldId id="355" r:id="rId28"/>
    <p:sldId id="359" r:id="rId29"/>
    <p:sldId id="357" r:id="rId30"/>
    <p:sldId id="358" r:id="rId31"/>
    <p:sldId id="333" r:id="rId32"/>
    <p:sldId id="285" r:id="rId33"/>
    <p:sldId id="284" r:id="rId34"/>
  </p:sldIdLst>
  <p:sldSz cx="24384000" cy="13716000"/>
  <p:notesSz cx="6858000" cy="9144000"/>
  <p:embeddedFontLst>
    <p:embeddedFont>
      <p:font typeface="Avenir Book" panose="02000503020000020003" pitchFamily="2" charset="0"/>
      <p:regular r:id="rId36"/>
      <p:italic r:id="rId37"/>
    </p:embeddedFont>
    <p:embeddedFont>
      <p:font typeface="Cambria Math" panose="02040503050406030204" pitchFamily="18" charset="0"/>
      <p:regular r:id="rId38"/>
    </p:embeddedFont>
    <p:embeddedFont>
      <p:font typeface="OCRB" panose="020B0609020202020204" pitchFamily="49" charset="77"/>
      <p:regular r:id="rId39"/>
    </p:embeddedFont>
    <p:embeddedFont>
      <p:font typeface="Open Sans ExtraBold" panose="020B0606030504020204" pitchFamily="34" charset="0"/>
      <p:bold r:id="rId40"/>
      <p:italic r:id="rId41"/>
      <p:boldItalic r:id="rId42"/>
    </p:embeddedFont>
    <p:embeddedFont>
      <p:font typeface="Open Sans Light" panose="020B0306030504020204" pitchFamily="34" charset="0"/>
      <p:regular r:id="rId43"/>
      <p:italic r:id="rId44"/>
    </p:embeddedFont>
    <p:embeddedFont>
      <p:font typeface="Open Sans Semibold" panose="020B0606030504020204" pitchFamily="34" charset="0"/>
      <p:regular r:id="rId45"/>
      <p:bold r:id="rId46"/>
      <p:italic r:id="rId47"/>
      <p:boldItalic r:id="rId48"/>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F36"/>
    <a:srgbClr val="314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82" autoAdjust="0"/>
    <p:restoredTop sz="87809"/>
  </p:normalViewPr>
  <p:slideViewPr>
    <p:cSldViewPr snapToGrid="0" snapToObjects="1">
      <p:cViewPr varScale="1">
        <p:scale>
          <a:sx n="48" d="100"/>
          <a:sy n="48" d="100"/>
        </p:scale>
        <p:origin x="1432" y="23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Y LUCKY" userId="9f9f0d3b-fafb-4a1f-811e-e1ce60336648" providerId="ADAL" clId="{01087E87-E48C-1C44-965C-C93587E688EA}"/>
    <pc:docChg chg="modSld">
      <pc:chgData name="HENRY LUCKY" userId="9f9f0d3b-fafb-4a1f-811e-e1ce60336648" providerId="ADAL" clId="{01087E87-E48C-1C44-965C-C93587E688EA}" dt="2023-12-11T03:24:24.543" v="89" actId="20577"/>
      <pc:docMkLst>
        <pc:docMk/>
      </pc:docMkLst>
      <pc:sldChg chg="modSp mod">
        <pc:chgData name="HENRY LUCKY" userId="9f9f0d3b-fafb-4a1f-811e-e1ce60336648" providerId="ADAL" clId="{01087E87-E48C-1C44-965C-C93587E688EA}" dt="2023-12-11T03:16:26.836" v="79" actId="20577"/>
        <pc:sldMkLst>
          <pc:docMk/>
          <pc:sldMk cId="2976403860" sldId="333"/>
        </pc:sldMkLst>
        <pc:spChg chg="mod">
          <ac:chgData name="HENRY LUCKY" userId="9f9f0d3b-fafb-4a1f-811e-e1ce60336648" providerId="ADAL" clId="{01087E87-E48C-1C44-965C-C93587E688EA}" dt="2023-12-11T03:16:26.836" v="79" actId="20577"/>
          <ac:spMkLst>
            <pc:docMk/>
            <pc:sldMk cId="2976403860" sldId="333"/>
            <ac:spMk id="4" creationId="{12DF581D-4B89-4E12-FE51-414D07768897}"/>
          </ac:spMkLst>
        </pc:spChg>
      </pc:sldChg>
      <pc:sldChg chg="modSp mod">
        <pc:chgData name="HENRY LUCKY" userId="9f9f0d3b-fafb-4a1f-811e-e1ce60336648" providerId="ADAL" clId="{01087E87-E48C-1C44-965C-C93587E688EA}" dt="2023-12-11T03:24:24.543" v="89" actId="20577"/>
        <pc:sldMkLst>
          <pc:docMk/>
          <pc:sldMk cId="150162144" sldId="369"/>
        </pc:sldMkLst>
        <pc:spChg chg="mod">
          <ac:chgData name="HENRY LUCKY" userId="9f9f0d3b-fafb-4a1f-811e-e1ce60336648" providerId="ADAL" clId="{01087E87-E48C-1C44-965C-C93587E688EA}" dt="2023-12-11T03:24:24.543" v="89" actId="20577"/>
          <ac:spMkLst>
            <pc:docMk/>
            <pc:sldMk cId="150162144" sldId="369"/>
            <ac:spMk id="4" creationId="{12DF581D-4B89-4E12-FE51-414D07768897}"/>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1T03:28:19.542"/>
    </inkml:context>
    <inkml:brush xml:id="br0">
      <inkml:brushProperty name="width" value="0.35" units="cm"/>
      <inkml:brushProperty name="height" value="0.35" units="cm"/>
      <inkml:brushProperty name="color" value="#FDF2D8"/>
    </inkml:brush>
  </inkml:definitions>
  <inkml:trace contextRef="#ctx0" brushRef="#br0">0 369 24575,'100'0'0,"0"0"0,-18 0 0,2 0 0,-5 0 0,4 0 0,-5 0 0,13 0 0,-4 0 0,-5 0 0,-1 0 0,-9 0 0,-2 0 0,-6 0 0,-2 0 0,-10 0 0,-2 0 0,33 0 0,-14 0 0,-15 0 0,-12 0 0,-10 0 0,-6 0 0,-1 0 0,2 0 0,3 0 0,0 0 0,-2 0 0,-1 0 0,-1 0 0,4 0 0,9 0 0,12 0 0,20 0 0,15 0 0,10 0 0,-42 0 0,3 0 0,5 0 0,3 0 0,4 0 0,3 0 0,5 0 0,2 0 0,2 0 0,-1 0 0,-1 0 0,-1 0 0,-2 0 0,-1 0 0,-4 0 0,-1 0 0,-1 0 0,-1 0 0,-1 0 0,0 0 0,-4 0 0,-2 0 0,-5 0 0,-2 0 0,41 0 0,-19 0 0,-7 0 0,-11 0 0,-1 0 0,-1 0 0,-7 0 0,0 0 0,-1 0 0,8 0 0,2 0 0,4 0 0,-6 0 0,-3 0 0,5 0 0,3 0 0,3 0 0,7 0 0,1 0 0,2 0 0,8 0 0,-3 0 0,6 0 0,-1 0 0,9 0 0,3 0 0,-7 0 0,-3 0 0,-16 0 0,2 0 0,-1 0 0,6 0 0,3 0 0,0 0 0,5 0 0,6 0 0,-38 0 0,1 0 0,5 0 0,1 0 0,1 0 0,-2 0 0,-4 0 0,-3 0 0,38 0 0,-12 0 0,-6 0 0,-1 0 0,1 0 0,-6 0 0,-3 0 0,-6 0 0,-1 0 0,8 0 0,2 0 0,15 0 0,17 0 0,-42 0 0,3 0 0,6 0 0,1 0 0,3 0 0,0 0 0,-1 0 0,-1 0 0,-4 0 0,-1 0 0,-7 0 0,-2 0 0,38 0 0,-18 0 0,-14 0 0,-8 0 0,-7 0 0,-2 0 0,0 0 0,0 0 0,6 0 0,1 4 0,7 7 0,7 2 0,2-1 0,13-1 0,2-4 0,7 5 0,-1-1 0,-9-4 0,-2 4 0,-8-4 0,0-1 0,4 0 0,-3-2 0,-4 2 0,-8 3 0,-8 1 0,-4 1 0,-2-1 0,-6 1 0,-7-2 0,-8-4 0,-7 0 0,-5 0 0,1 1 0,1 1 0,-1 2 0,5-4 0,-1 1 0,3-4 0,8-2 0,12 0 0,8 0 0,5 0 0,-2 0 0,-6 3 0,0 2 0,-6 7 0,-8 7 0,-12 5 0,-10 5 0,-3 4 0,-3 3 0,-4 9 0,-12 11 0,-19 8 0,-26 3 0,23-35 0,-5-3 0,-7 1 0,-3-3 0,-5-3 0,-4-4 0,-5-2 0,-3-4 0,-4-4 0,-1-3 0,0-4 0,0-2 0,2 0 0,1-2 0,4 1 0,0-3 0,5-2 0,2-4 0,3-3 0,1-5 0,2-4 0,2-5 0,5-1 0,2-2 0,2 1 0,0 1 0,2 0 0,0 0 0,-4 3 0,-1 0 0,-3-1 0,-3 0 0,-7-2 0,-4 1 0,-7 1 0,-2 1 0,-10-1 0,-3 1 0,-5 1 0,-3 1 0,28 7 0,0 0 0,1 0 0,-31-7 0,3 0 0,7 6 0,3 1 0,4 1 0,4 2 0,10 4 0,3 2 0,4 2 0,2 1 0,-40-2 0,20 5 0,16 0 0,5 0 0,-1 0 0,-8 0 0,-11 0 0,-7 0 0,-9 6 0,39-1 0,-2 3 0,-7 1 0,-2 2 0,-4 3 0,-2-1 0,-7-1 0,-1-2 0,0-2 0,0-2 0,2 1 0,1-1 0,1-1 0,0-2 0,5 2 0,0-2 0,0 1 0,0-1 0,4-3 0,1 0 0,4 0 0,1 0 0,3 0 0,2 0 0,3 0 0,0 0 0,-50 0 0,50 0 0,0 0 0,-50 0 0,0 0 0,50 0 0,0 0 0,-3 0 0,-1 0 0,-1 0 0,0 0 0,-3 0 0,-1 0 0,0 0 0,0 0 0,5 0 0,-1 0 0,-3 0 0,0 0 0,3 0 0,0 0 0,-4 0 0,-1 0 0,1 0 0,0 0 0,3 0 0,1 0 0,3 0 0,2 0 0,-35 0 0,7 0 0,9 0 0,1 0 0,-4 0 0,-3 0 0,-6 2 0,-7 10 0,-5 5 0,-4 2 0,47-8 0,0-2 0,-4-2 0,-1-1 0,3 1 0,-1 0 0,2 0 0,0-2 0,-44 2 0,9-1 0,2-6 0,4 0 0,3 0 0,6 0 0,6 0 0,3 0 0,5 0 0,0 0 0,-4 0 0,1 0 0,-1 0 0,1 0 0,5 0 0,1 0 0,5 0 0,0 0 0,-1 0 0,0 0 0,-5 0 0,-3 0 0,1 0 0,-6 0 0,7 0 0,0 0 0,0 0 0,7 0 0,6 0 0,10 0 0,7 0 0,4 0 0,2 0 0,5 0 0,1 0 0,3 0 0,1 0 0,1 0 0,0 0 0,0 0 0,-3 0 0,5 3 0,0 9 0,6 8 0,1 4 0,0 6 0,0-4 0,5 2 0,5 7 0,7 8 0,4 8 0,-4-1 0,-1-2 0,-6-7 0,-5-4 0,0-2 0,-5-4 0,0-2 0,0-1 0,0-8 0,0-11 0,12-41 0,1-1 0,15-39 0,1 18 0,7-1 0,3 14 0,3 9 0,0 6 0,0 5 0,-1 1 0,1 7 0,0 4 0,0 0 0,0 4 0,-2-1 0,-4 1 0,0 5 0,-5 0 0,2 0 0,3-4 0,1-2 0,4 0 0,1 2 0,0 4 0,2 0 0,7 0 0,12 0 0,11 0 0,11 0 0,4 0 0,0 0 0,-7 0 0,-14 3 0,-13 2 0,-10 4 0,-3 2 0,0 1 0,-5 2 0,-5-1 0,-7-3 0,-7-3 0,-2-2 0,2 1 0,3 3 0,7-1 0,6 2 0,3 4 0,5-1 0,9 1 0,15-1 0,10-2 0,9-1 0,-4-4 0,-9-3 0,-5-3 0,-4 0 0,-2 0 0,-1 0 0,2 0 0,0 0 0,10 0 0,7 0 0,0 0 0,5 5 0,1 2 0,2 5 0,7 1 0,-44-9 0,1 0 0,5 2 0,2 0 0,3-2 0,0 1 0,1 1 0,-2 1 0,-3 2 0,-3-1 0,37 6 0,-13-4 0,-15-4 0,-6-6 0,-1 0 0,-6 0 0,4 0 0,-3 0 0,-1 0 0,5 0 0,-5 4 0,0 2 0,-2 0 0,-6-2 0,0-4 0,0 0 0,0 0 0,-1 0 0,-2 0 0,-7 0 0,-6 0 0,-2 0 0,1 0 0,5 0 0,5 0 0,1 0 0,17 0 0,16 0 0,16 0 0,8 0 0,-1 0 0,-42 0 0,0 0 0,2 0 0,1 0 0,5 0 0,1 0 0,-3 0 0,-1 0 0,39 0 0,-14 0 0,-18 0 0,-7 0 0,-6 0 0,-3 0 0,-4 0 0,0 0 0,11 0 0,15 0 0,10 0 0,6 0 0,-12 0 0,-7-5 0,-1-2 0,0-5 0,13 1 0,1 6 0,7 0 0,0 5 0,2-5 0,5-2 0,3 0 0,-2 2 0,-2 5 0,-5-3 0,-3-3 0,2-1 0,-5 1 0,-1 3 0,-3 3 0,3 0 0,1 0 0,-7 0 0,-10 0 0,-14 0 0,-6 0 0,-1 0 0,7 0 0,2-4 0,5-2 0,6 0 0,-3 2 0,5 4 0,1 0 0,9 0 0,5 0 0,3 0 0,0 0 0,-8 0 0,-3 0 0,-7 0 0,-8 0 0,-7 0 0,1 0 0,-1 0 0,1 0 0,-5 0 0,-9 0 0,-5 0 0,-1 0 0,3 9 0,3 4 0,0 8 0,-10 4 0,-8-4 0,-5-3 0,3-10 0,10-4 0,8 0 0,5 2 0,-3 3 0,-4 1 0,-2-1 0,2 5 0,5-1 0,4 2 0,-1-2 0,-7-2 0,-5 1 0,-7-3 0,-4 3 0,-6 3 0,-4 3 0,-5 2 0,-2 5 0,0 3 0,-5 4 0,-14 5 0,-18-1 0,-18 1 0,-16 3 0,-6-1 0,-6 1 0,0-7 0,3-6 0,3-9 0,4-10 0,8-3 0,9-5 0,8 0 0,6 0 0,5 0 0,4 0 0,4 0 0,6 0 0,2 0 0,3 0 0,3 0 0,-1 0 0,-2 0 0,-2 0 0,-2 0 0,-1-3 0,-2-2 0,-1-5 0,-4 0 0,-2-2 0,1-3 0,-4 0 0,3-1 0,0 4 0,1 2 0,1-1 0,-6-3 0,-1 1 0,-11-3 0,-4 1 0,-8 4 0,-6 2 0,-1 6 0,-1 3 0,1 0 0,1 0 0,5 0 0,-1 0 0,0 0 0,4 0 0,-3 0 0,5 0 0,-1 0 0,-6 0 0,-2 0 0,-6 0 0,1 0 0,0 0 0,5 0 0,1 0 0,-1 0 0,-6 0 0,-4 0 0,0 0 0,1 0 0,4 0 0,-5 0 0,-1 0 0,0 0 0,-6 0 0,2 0 0,-7 0 0,1 0 0,7 0 0,2 0 0,13 0 0,8 0 0,8 0 0,6 0 0,0 0 0,0 0 0,0 0 0,0 0 0,-3 0 0,-3 0 0,-8 0 0,-12 0 0,-10 0 0,-21 0 0,46-2 0,-1-1 0,-2-1 0,1 1 0,3 0 0,2-1 0,-36-1 0,1 5 0,6 0 0,-5 0 0,-2 0 0,7 0 0,0 0 0,8 0 0,-5 0 0,-3 0 0,-4 0 0,0 0 0,3 0 0,2 0 0,1 0 0,-5 0 0,0 0 0,1-4 0,4-1 0,5-1 0,3 2 0,6-2 0,0 0 0,7 1 0,-1 0 0,1 5 0,9 0 0,5 0 0,6 0 0,3 0 0,-1 0 0,-1 0 0,4 0 0,-3 0 0,-6 0 0,-5 0 0,-11 0 0,-7 0 0,-3 0 0,-5 0 0,2 0 0,0 0 0,0 0 0,4 0 0,2 0 0,0 0 0,5 0 0,-5 0 0,1 0 0,2 0 0,-1 0 0,4 0 0,12 0 0,4 0 0,6 0 0,-2 0 0,-10 0 0,-7 0 0,-7 0 0,-8 0 0,0 0 0,-9 0 0,-2 0 0,-6 0 0,7 0 0,7 0 0,9 0 0,7 0 0,3 0 0,9 0 0,6 0 0,8 0 0,2 0 0,5 0 0,1 0 0,2 0 0,-2 0 0,-2 0 0,-3 0 0,1 0 0,-1 0 0,0 0 0,-4 0 0,-2 0 0,-1 0 0,1 0 0,3 0 0,-3 0 0,-3 0 0,-4 0 0,-1 0 0,-1-5 0,6 0 0,6-5 0,5-1 0,4 6 0,3 0 0,1 5 0,5 0 0,2 0 0,1 0 0,0 0 0,0 0 0,0 0 0,-2 0 0,2 0 0,-3 0 0,1 2 0,-3 5 0,-3 6 0,-1 4 0,-1-1 0,0-5 0,1 0 0,0-4 0,2-1 0,1 0 0,3-2 0,5 5 0,3 0 0,24-1 0,4-4 0,23-8 0,33-2 0,-35 0 0,32 2 0,-36 4 0,3 0 0,5 0 0,-7-1 0,-1-5 0,0-10 0,-4-7 0,-4-8 0,-2-8 0,3-5 0,3-6 0,3 1 0,-2 7 0,-1 5 0,-5 5 0,0 9 0,0 3 0,-9 5 0,-2 1 0,-4 0 0,-1 5 0,2 4 0,-3 3 0,2 2 0,-4 4 0,-4 2 0,-5 8 0,-4 11 0,-1 7 0,-10 8 0,-11 4 0,-13 7 0,-4 5 0,0 4 0,0 1 0,5-8 0,0-4 0,4-5 0,7-7 0,-3-1 0,2-4 0,1-4 0,-6-2 0,3-5 0,-5-6 0,-11-5 0,-9-6 0,-7-4 0,-5-11 0,4-22 0,5-28 0,28 17 0,4-6 0,5-11 0,4-4 0,3-5 0,3-3 0,3-1 0,4 0 0,3 5 0,5 2 0,5 11 0,9 5 0,10 7 0,7 7 0,12 7 0,5 6 0,3 4 0,2 2 0,-1 2 0,-2-1 0,-5 3 0,-3-2 0,37-14 0,-9-3 0,-7 3 0,5-1 0,17 2 0,-42 13 0,3 1 0,12-5 0,6-2 0,16-10 0,5-4-328,-21 8 0,1-2 0,3-1 304,8-2 1,3-1-1,-2 1 24,-5 3 0,-1 0 0,-3 3-20,19-2 0,-6 5 20,-23 9 0,-9 5 0,0 6 0,-48 4 0,-76 0 0,-8 0 0,14 0 0,-1 0 983,-14 0-914,-19 3-69,0 13 0,2 5 21,42-8 1,0 0-22,-39 14 0,17-12 0,11-3 0,5-6 0,9-6 0,1 0 0,-8 0 0,20 0 0,-2 0 0,1 0 0,1 0 0,-9 0 0,-7 0 0,-6 0 0,11 0 0,7-5 0,12 0 0,2-1 0,1 1 0,3 5 0,5 0 0,4 0 0,-2 0 0,3 0 0,-1 0 0,-5 0 0,-7 0 0,-11-4 0,-2-6 0,5-4 0,6 0 0,10 0 0,5 0 0,11-2 0,36-4 0,23 3 0,-9 8 0,3 0 0,6 2 0,1 0 0,8-3 0,2-2 0,10-2 0,2-2 0,0 0 0,2 1 0,7-1 0,0 3 0,-7 5 0,-3 2 0,-7 2 0,-2 2 0,-12 2 0,-3 0 0,28 0 0,-27 0 0,-23 4 0,-16 5 0,-12 4 0,-7 7 0,0-1 0,-10 6 0,0 0 0,-11-2 0,-8 6 0,2-4 0,-2 0 0,-5 4 0,-3 1 0,-1 1 0,-10 6 0,11-9 0,-7-4 0,-5-5 0,5-10 0,-4-4 0,6-5 0,4 0 0,7 0 0,10 0 0,11-4 0,5-14 0,5-24 0,0-13 0,0 14 0,0 10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1T03:28:25.482"/>
    </inkml:context>
    <inkml:brush xml:id="br0">
      <inkml:brushProperty name="width" value="0.35" units="cm"/>
      <inkml:brushProperty name="height" value="0.35" units="cm"/>
      <inkml:brushProperty name="color" value="#FDF2D8"/>
    </inkml:brush>
  </inkml:definitions>
  <inkml:trace contextRef="#ctx0" brushRef="#br0">0 408 24575,'33'-53'0,"14"6"0,31 0 0,-14 24 0,7 2 0,16-4 0,4 3 0,1 3 0,1 4 0,-8 4 0,-3 3 0,-17 4 0,-5 2 0,33 2 0,-23 0 0,-20 0 0,-20 0 0,-8 0 0,-5 0 0,-1 0 0,4 0 0,1 0 0,7 0 0,7 0 0,33 0 0,-19 0 0,2 0 0,0-2 0,1-1 0,4 0 0,-3-1 0,26-3 0,-7 2 0,7 5 0,0 0 0,15 0 0,-8 0 0,0 0 0,-8 0 0,0 0 0,11 0 0,-38 0 0,1 0 0,6 0 0,2 0 0,3 0 0,1 0 0,3 0 0,0 0 0,-4 0 0,-2 0 0,-9 0 0,-3 0 0,26 0 0,-26 0 0,-14 0 0,-7 0 0,-3 0 0,-1 0 0,4 0 0,5 0 0,3 0 0,10 0 0,17 0 0,25 0 0,-34 0 0,4 0 0,6 0 0,2 0 0,3 0 0,1 0 0,0 0 0,-1 0 0,0 0 0,-1 0 0,-5 0 0,-1 0 0,-4 0 0,-1 0 0,42 0 0,-14 0 0,-5 0 0,-13 0 0,-1 0 0,-2 0 0,6 0 0,8 0 0,0 0 0,0 0 0,-7 0 0,-6 0 0,-9 0 0,-9 0 0,-11 0 0,-1 0 0,-4 0 0,0 0 0,1 0 0,0 0 0,7 0 0,8 0 0,19 0 0,22 0 0,-37 0 0,1 0 0,3 0 0,0 0 0,-4 0 0,0 0 0,38 0 0,-17 0 0,-14 0 0,-3 0 0,-4 0 0,4-1 0,8-3 0,1-2 0,6 0 0,-6 2 0,-8 4 0,-9 0 0,-10 0 0,-2 0 0,1-2 0,6-3 0,11-5 0,15-1 0,9 2 0,3-1 0,-7 2 0,-14 2 0,-10 2 0,-10 4 0,-8 0 0,-8 0 0,-9 0 0,-5 4 0,-4 10 0,1 11 0,-1 6 0,4-5 0,4-4 0,-2 8 0,0 20 0,-5 26 0,-5 10 0,-1-1 0,0-14 0,0-14 0,0-9 0,0-12 0,-5-7 0,-3-7 0,-3-9 0,-2-4 0,-1-5 0,-2-3 0,-2-1 0,2 0 0,-2 0 0,3 0 0,-1 0 0,-7 0 0,-3 0 0,-11-2 0,-3-10 0,-2-12 0,-7-16 0,-6-15 0,-5-9 0,1-8 0,7 5 0,15 14 0,10 19 0,8 19 0,8 10 0,2-2 0,6-2 0,2 0 0,1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1T03:28:36.434"/>
    </inkml:context>
    <inkml:brush xml:id="br0">
      <inkml:brushProperty name="width" value="0.35" units="cm"/>
      <inkml:brushProperty name="height" value="0.35" units="cm"/>
      <inkml:brushProperty name="color" value="#FDF2D8"/>
    </inkml:brush>
  </inkml:definitions>
  <inkml:trace contextRef="#ctx0" brushRef="#br0">5676 917 24575,'-30'10'0,"-11"-2"0,-14-8 0,-29 0 0,22 0 0,-5 0 0,-10 0 0,-4 0 0,-12 0 0,-4 0 0,29 0 0,-1 0 0,0 0 0,-31 0 0,1 0 0,3 0 0,3 0 0,10 0 0,3 0 0,11 0 0,2 0 0,11 0 0,2 0 0,-45 0 0,10 0 0,6 0 0,2 0 0,7 0 0,0 0 0,-7 0 0,-9 0 0,38 0 0,-1 0 0,-6 0 0,-1 0 0,-3 0 0,-2 0 0,-7-2 0,0-2 0,-2 0 0,1 0 0,0 1 0,0-2 0,0-1 0,1 0 0,2 1 0,2 1 0,-1 0 0,1 0 0,3 1 0,1 0 0,5 3 0,1 0 0,3 0 0,2 0 0,3 0 0,0 0 0,0 0 0,0 0 0,-50 0 0,1 0 0,0 0 0,9 0 0,10 0 0,7 0 0,8 0 0,2 0 0,1 0 0,0-4 0,3-6 0,-10-7 0,-1-6 0,-10 0 0,-5 3 0,0 2 0,7 5 0,15 1 0,10 1 0,12 0 0,6-3 0,11 0 0,11-3 0,10-3 0,5-2 0,14-15 0,12-6 0,19-12 0,8-5 0,9 2 0,15-3 0,-37 34 0,1 1 0,41-21 0,-16 9 0,-16 6 0,-17 4 0,-10 2 0,-8 7 0,-10 4 0,-3 5 0,-2 1 0,-2 0 0,0 1 0,0-2 0,0 0 0,0 34 0,4-8 0,7 22 0,3-22 0,4-11 0,-3-3 0,-1-2 0,10 0 0,5 0 0,9 0 0,4 0 0,4 0 0,15 0 0,15 0 0,16 0 0,-39 0 0,2 0 0,-1 0 0,2 0 0,6 0 0,2 0 0,3 0 0,2 0 0,4 0 0,1 0 0,-1 0 0,0 0 0,-4 0 0,-1 0 0,-4 1 0,-2 0 0,-9 1 0,-2 1 0,42 9 0,-17 0 0,-12-2 0,-2-6 0,-5-4 0,-1 5 0,-2 0 0,-5 1 0,-6 3 0,-6-3 0,-2 0 0,-3 2 0,2 2 0,-3 5 0,-3 0 0,2-4 0,-3-7 0,4 1 0,3 1 0,4-1 0,9 0 0,18-5 0,24 0 0,-37 0 0,3 0 0,6 0 0,1 0 0,4 1 0,0 2 0,-1 0 0,-1 1 0,3 0 0,-1 0 0,-4-1 0,-1 1 0,-6-3 0,-1 0 0,42-1 0,-16 0 0,-15 0 0,-9 5 0,-10 1 0,-12-1 0,-7 0 0,-6-5 0,1 0 0,0 0 0,0 5 0,0 0 0,4 0 0,5-2 0,9-3 0,9 0 0,7 0 0,1 0 0,-3 0 0,-6 0 0,-10 0 0,-3 0 0,-3 0 0,-8 0 0,-4 0 0,-8 0 0,-1 0 0,0 0 0,1 0 0,-2 0 0,1 0 0,-2 0 0,-3 17 0,-2-6 0,-3 19 0,-1-1 0,0 0 0,0 7 0,0-7 0,0 1 0,0 11 0,0 9 0,0 15 0,-1 5 0,-4-6 0,-11-14 0,-6-19 0,-4-17 0,0-10 0,1-4 0,-7 0 0,-4 0 0,-5 0 0,0 0 0,0 0 0,5 0 0,0 0 0,5 0 0,-2 0 0,-3 0 0,4 0 0,-3 0 0,-1 0 0,0 0 0,-1 0 0,1 0 0,1 0 0,3 0 0,-3 0 0,5 0 0,-5-5 0,-8-3 0,-3-5 0,-9-6 0,-5 0 0,-2-3 0,-2 3 0,2 0 0,0 1 0,3 4 0,3 3 0,1 6 0,4 5 0,-6-1 0,-7-4 0,-1-3 0,-7-4 0,-6-5 0,-7 1 0,-9 0 0,1 3 0,4 7 0,7 3 0,14 3 0,8-5 0,11-1 0,3 1 0,2 0 0,-4 5 0,-2 0 0,-3 0 0,-10 0 0,-2 0 0,-6 0 0,-6 0 0,-1 0 0,5 0 0,-2 0 0,9 0 0,1 0 0,-2 0 0,7 0 0,-4 0 0,-8 0 0,-9-4 0,-14-6 0,0-2 0,0-3 0,6 2 0,9 0 0,2 2 0,6-1 0,7 0 0,7 6 0,15 0 0,10 6 0,4 0 0,1 0 0,-2 0 0,-1 0 0,1 0 0,3 0 0,2 0 0,0 0 0,3 0 0,0 0 0,2-5 0,5 0 0,0-1 0,5 2 0,0 4 0,1 0 0,-3-2 0,6-2 0,-1-5 0,5-6 0,2-5 0,0 0 0,6-5 0,6-7 0,25-6 0,12-3 0,26 6 0,5 7 0,16 4 0,-36 8 0,1 0 0,1-1 0,1 0 0,7-1 0,-1 1 0,-9 0 0,-3 2 0,-5 4 0,-2 2 0,36-3 0,-8 6 0,-8 6 0,-8 0 0,-4 0 0,-2 0 0,-10 0 0,39 0 0,-76 0 0,1 0 0,2 0 0,3 0 0,5 0 0,5 0 0,5 0 0,6 0 0,10 6 0,17 0 0,25 1 0,-33-4 0,3 0 0,6-3 0,0 0 0,1 0 0,-2 1 0,-7 2 0,-3 2 0,30 6 0,-25 4 0,-16-1 0,-10-6 0,-3-1 0,-1 0 0,3-2 0,4 4 0,8 4 0,7 3 0,11 5 0,9-4 0,10-6 0,-31-5 0,2-1 0,46 2 0,-2 5 0,-11-1 0,-21-1 0,-7 0 0,-9 1 0,-5-1 0,-4 0 0,-8 5 0,-7-4 0,-6-1 0,-2-5 0,2-2 0,3 2 0,0 4 0,4 1 0,1-4 0,3-1 0,7 0 0,8 1 0,6 4 0,1 0 0,-1 1 0,0-1 0,7-4 0,10-2 0,6-4 0,5 6 0,1 1 0,-5-1 0,-7 4 0,-10-4 0,-7 0 0,-4-2 0,-4-4 0,1 0 0,-4 4 0,-4 1 0,-7 1 0,-7-1 0,-3-4 0,-5 1 0,-1 2 0,-2 4 0,-2 1 0,-3 3 0,-2 2 0,-2 3 0,0-1 0,-15-3 0,-12-5 0,-33-4 0,-24-2 0,31-1 0,-5-2 0,-17 1 0,-4 0 0,-9 0 0,-4-2 0,25-1 0,-3-2 0,2-1 0,-32-5 0,2-3 0,11-2 0,3 0 0,8 2 0,3 1 0,6 4 0,2 1 0,-1 1 0,0 0 0,-5-1 0,0-2 0,-1-2 0,0-2 0,1 2 0,1 0 0,2 0 0,1 1 0,1 1 0,2 3 0,2 1 0,1 2 0,1 0 0,2 2 0,3 1 0,2 2 0,-41-1 0,9 0 0,7-1 0,7-5 0,1-6 0,7-1 0,8 1 0,4 7 0,2 5 0,-1 0 0,-5-3 0,1-2 0,-2 0 0,0 0 0,6 2 0,6 3 0,8 0 0,-5 0 0,-4 0 0,-10 0 0,-7 0 0,3 0 0,3 0 0,8 0 0,6 0 0,-1 0 0,-5 0 0,-4 0 0,-5 0 0,2 0 0,6 0 0,6 0 0,9 0 0,5 0 0,7 0 0,3 0 0,3 0 0,1 0 0,1 0 0,1 0 0,-1 0 0,-2 0 0,-3 0 0,1 0 0,0 0 0,5 0 0,1 0 0,3 0 0,40 0 0,-4 0 0,54 0 0,14 0 0,-45 0 0,3 0 0,14 0 0,2 0 0,-5 0 0,0 0 0,4 0 0,3 0 0,16 0 0,5 0 0,-22 0 0,2 0 0,2 0-328,15 0 0,2 0 0,2 0 259,4 0 0,1 0 0,1 0 69,0 0 0,1 0 0,-1 0 0,0 1 0,0 0 0,-1 2 0,-23-1 0,-1 2 0,1 0 0,1 0-246,6 0 0,2 1 0,0 0 0,1 0 38,4 0 1,2 0-1,0 0 1,0-1 207,3 2 0,0-1 0,1 0 0,-1 0 0,-1-2 0,0 1 0,-2-2 0,-1 2 0,-8-1 0,-2 1 0,-1 0 0,-2 0-74,11 2 0,-3-1 0,-5 0 74,16-1 0,-6 0 0,-15 2 0,-3 1 0,-8-3 0,-1 0 491,-3 0 1,1 0-451,-2 0 0,-1-2 942,37-2-64,-18 0-659,-14 0-260,-7 0 0,-1 0 0,-6 0 0,-2 0 0,-2 0 0,4 0 0,7 0 0,8 0 0,7 0 0,11 0 0,16-5 0,-41 2 0,1-2 0,5-1 0,1-1 0,-3 0 0,0 1 0,-8 2 0,-2 1 0,35-8 0,-15 4 0,0-1 0,0-3 0,-6 5 0,-2-5 0,-8 0 0,-6 4 0,0-5 0,10 0 0,12-5 0,12-4 0,9 1 0,-43 8 0,1 0 0,9-3 0,3 0 0,8-4 0,3-1 0,8-2 0,1 0 0,1 1 0,-1 1 0,-7 3 0,-2 4 0,-10 3 0,-3 4 0,29-2 0,-25 7 0,-16 1 0,-6 0 0,0 0 0,0 0 0,0 0 0,2 0 0,8 0 0,14 0 0,12 0 0,9 0 0,-2 0 0,-4 0 0,1 0 0,-7 0 0,-2 0 0,-14 0 0,-22 4 0,-15 7 0,-17 3 0,-9 1 0,-6-6 0,-5-6 0,-6-3 0,1 0 0,1 0 0,1 0 0,4 0 0,-15 0 0,18 0 0,-10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1T03:28:38.719"/>
    </inkml:context>
    <inkml:brush xml:id="br0">
      <inkml:brushProperty name="width" value="0.35" units="cm"/>
      <inkml:brushProperty name="height" value="0.35" units="cm"/>
      <inkml:brushProperty name="color" value="#FDF2D8"/>
    </inkml:brush>
  </inkml:definitions>
  <inkml:trace contextRef="#ctx0" brushRef="#br0">1 9 24575,'56'0'0,"11"0"0,7 0 0,-25 0 0,3 0 0,12 0 0,0 0 0,-3 0 0,-2 0 0,-6 0 0,-4 0 0,22 1 0,-23 4 0,-14 0 0,-9 1 0,-22-15 0,-9-8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0" dirty="0">
                    <a:ea typeface="Cambria Math" panose="02040503050406030204" pitchFamily="18" charset="0"/>
                  </a:rPr>
                  <a:t>We can say that </a:t>
                </a:r>
                <a14:m>
                  <m:oMath xmlns:m="http://schemas.openxmlformats.org/officeDocument/2006/math">
                    <m:r>
                      <a:rPr lang="en-US" b="0" i="0"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oMath>
                </a14:m>
                <a:r>
                  <a:rPr lang="en-US" dirty="0"/>
                  <a:t> is </a:t>
                </a:r>
                <a14:m>
                  <m:oMath xmlns:m="http://schemas.openxmlformats.org/officeDocument/2006/math">
                    <m:r>
                      <a:rPr lang="en-US" sz="2400" i="1" smtClean="0">
                        <a:latin typeface="Cambria Math" panose="02040503050406030204" pitchFamily="18" charset="0"/>
                        <a:ea typeface="Cambria Math" panose="02040503050406030204" pitchFamily="18" charset="0"/>
                      </a:rPr>
                      <m:t>𝜌</m:t>
                    </m:r>
                  </m:oMath>
                </a14:m>
                <a:endParaRPr lang="en-US" dirty="0"/>
              </a:p>
            </p:txBody>
          </p:sp>
        </mc:Choice>
        <mc:Fallback xmlns="">
          <p:sp>
            <p:nvSpPr>
              <p:cNvPr id="3" name="Notes Placeholder 2"/>
              <p:cNvSpPr>
                <a:spLocks noGrp="1"/>
              </p:cNvSpPr>
              <p:nvPr>
                <p:ph type="body" idx="1"/>
              </p:nvPr>
            </p:nvSpPr>
            <p:spPr/>
            <p:txBody>
              <a:bodyPr/>
              <a:lstStyle/>
              <a:p>
                <a:r>
                  <a:rPr lang="en-US" b="0" dirty="0">
                    <a:ea typeface="Cambria Math" panose="02040503050406030204" pitchFamily="18" charset="0"/>
                  </a:rPr>
                  <a:t>We can say that </a:t>
                </a:r>
                <a:r>
                  <a:rPr lang="en-US" b="0" i="0">
                    <a:latin typeface="Cambria Math" panose="02040503050406030204" pitchFamily="18" charset="0"/>
                    <a:ea typeface="Cambria Math" panose="02040503050406030204" pitchFamily="18" charset="0"/>
                  </a:rPr>
                  <a:t>(1+</a:t>
                </a:r>
                <a:r>
                  <a:rPr lang="en-US" i="0">
                    <a:latin typeface="Cambria Math" panose="02040503050406030204" pitchFamily="18" charset="0"/>
                    <a:ea typeface="Cambria Math" panose="02040503050406030204" pitchFamily="18" charset="0"/>
                  </a:rPr>
                  <a:t>𝜖</a:t>
                </a:r>
                <a:r>
                  <a:rPr lang="en-US" b="0" i="0">
                    <a:latin typeface="Cambria Math" panose="02040503050406030204" pitchFamily="18" charset="0"/>
                    <a:ea typeface="Cambria Math" panose="02040503050406030204" pitchFamily="18" charset="0"/>
                  </a:rPr>
                  <a:t>)</a:t>
                </a:r>
                <a:r>
                  <a:rPr lang="en-US" dirty="0"/>
                  <a:t> is </a:t>
                </a:r>
                <a:r>
                  <a:rPr lang="en-US" sz="2400" i="0">
                    <a:latin typeface="Cambria Math" panose="02040503050406030204" pitchFamily="18" charset="0"/>
                    <a:ea typeface="Cambria Math" panose="02040503050406030204" pitchFamily="18" charset="0"/>
                  </a:rPr>
                  <a:t>𝜌</a:t>
                </a:r>
                <a:endParaRPr lang="en-US" dirty="0"/>
              </a:p>
            </p:txBody>
          </p:sp>
        </mc:Fallback>
      </mc:AlternateContent>
    </p:spTree>
    <p:extLst>
      <p:ext uri="{BB962C8B-B14F-4D97-AF65-F5344CB8AC3E}">
        <p14:creationId xmlns:p14="http://schemas.microsoft.com/office/powerpoint/2010/main" val="1517973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2702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74152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32353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9412486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40722D20-F203-A321-C13A-3A85A24C3C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35794635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2" name="Picture 1">
            <a:extLst>
              <a:ext uri="{FF2B5EF4-FFF2-40B4-BE49-F238E27FC236}">
                <a16:creationId xmlns:a16="http://schemas.microsoft.com/office/drawing/2014/main" id="{A7BDDA7B-8679-2A96-DA58-9B50735EAF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99810271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04" name="Content Placeholder 7">
            <a:extLst>
              <a:ext uri="{FF2B5EF4-FFF2-40B4-BE49-F238E27FC236}">
                <a16:creationId xmlns:a16="http://schemas.microsoft.com/office/drawing/2014/main" id="{A238D5AC-1068-5240-9AFA-91BA1250D945}"/>
              </a:ext>
            </a:extLst>
          </p:cNvPr>
          <p:cNvSpPr>
            <a:spLocks noGrp="1"/>
          </p:cNvSpPr>
          <p:nvPr>
            <p:ph sz="quarter" idx="11"/>
          </p:nvPr>
        </p:nvSpPr>
        <p:spPr>
          <a:xfrm>
            <a:off x="2167377" y="4125886"/>
            <a:ext cx="20057623" cy="8523314"/>
          </a:xfrm>
        </p:spPr>
        <p:txBody>
          <a:bodyPr>
            <a:normAutofit/>
          </a:bodyPr>
          <a:lstStyle>
            <a:lvl1pPr marL="4572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a:extLst>
              <a:ext uri="{FF2B5EF4-FFF2-40B4-BE49-F238E27FC236}">
                <a16:creationId xmlns:a16="http://schemas.microsoft.com/office/drawing/2014/main" id="{F2C79DE9-4AFD-C17C-6D01-10CB5913C7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413405103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07CBA874-2A87-342A-D528-C2660A034B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50518920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6" name="Picture 5">
            <a:extLst>
              <a:ext uri="{FF2B5EF4-FFF2-40B4-BE49-F238E27FC236}">
                <a16:creationId xmlns:a16="http://schemas.microsoft.com/office/drawing/2014/main" id="{9A703794-B39A-7A69-54AC-AFD888C8CB4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80928499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spcBef>
                <a:spcPts val="0"/>
              </a:spcBef>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spcBef>
                <a:spcPts val="0"/>
              </a:spcBef>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64D25C93-1B77-566C-CD32-E4AC841F19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08532981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7" name="Picture 6">
            <a:extLst>
              <a:ext uri="{FF2B5EF4-FFF2-40B4-BE49-F238E27FC236}">
                <a16:creationId xmlns:a16="http://schemas.microsoft.com/office/drawing/2014/main" id="{08A923CA-0AF7-7160-B581-2CACED786620}"/>
              </a:ext>
              <a:ext uri="{C183D7F6-B498-43B3-948B-1728B52AA6E4}">
                <adec:decorative xmlns:adec="http://schemas.microsoft.com/office/drawing/2017/decorative" val="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07010292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spcBef>
                <a:spcPts val="0"/>
              </a:spcBef>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spcBef>
                <a:spcPts val="0"/>
              </a:spcBef>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4" name="Picture 3">
            <a:extLst>
              <a:ext uri="{FF2B5EF4-FFF2-40B4-BE49-F238E27FC236}">
                <a16:creationId xmlns:a16="http://schemas.microsoft.com/office/drawing/2014/main" id="{CE62FAA5-6C99-7043-5D20-4F0B7F8633F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22704086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7BD28E23-B05B-27F7-5B39-9129277EE1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77924557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spcBef>
                <a:spcPts val="0"/>
              </a:spcBef>
              <a:buNone/>
              <a:defRPr sz="3600">
                <a:solidFill>
                  <a:schemeClr val="bg1"/>
                </a:solidFill>
              </a:defRPr>
            </a:lvl1pPr>
          </a:lstStyle>
          <a:p>
            <a:pPr lvl="0"/>
            <a:r>
              <a:rPr lang="en-US" dirty="0"/>
              <a:t>Click to edit Master text styles</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spcBef>
                <a:spcPts val="0"/>
              </a:spcBef>
              <a:buNone/>
              <a:defRPr sz="3600">
                <a:solidFill>
                  <a:schemeClr val="bg1"/>
                </a:solidFill>
              </a:defRPr>
            </a:lvl1pPr>
          </a:lstStyle>
          <a:p>
            <a:pPr lvl="0"/>
            <a:r>
              <a:rPr lang="en-US" dirty="0"/>
              <a:t>Click to edit Master text styles</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5" name="Picture 4">
            <a:extLst>
              <a:ext uri="{FF2B5EF4-FFF2-40B4-BE49-F238E27FC236}">
                <a16:creationId xmlns:a16="http://schemas.microsoft.com/office/drawing/2014/main" id="{39A795C1-A678-59F7-F2CE-A32633731DCB}"/>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8110122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
        <p:nvSpPr>
          <p:cNvPr id="2" name="Content Placeholder 7">
            <a:extLst>
              <a:ext uri="{FF2B5EF4-FFF2-40B4-BE49-F238E27FC236}">
                <a16:creationId xmlns:a16="http://schemas.microsoft.com/office/drawing/2014/main" id="{86CA9C0B-2297-D313-69D1-18E9286ABA5C}"/>
              </a:ext>
            </a:extLst>
          </p:cNvPr>
          <p:cNvSpPr>
            <a:spLocks noGrp="1"/>
          </p:cNvSpPr>
          <p:nvPr>
            <p:ph sz="quarter" idx="11"/>
          </p:nvPr>
        </p:nvSpPr>
        <p:spPr>
          <a:xfrm>
            <a:off x="2167377" y="4470400"/>
            <a:ext cx="20057623" cy="7374436"/>
          </a:xfrm>
        </p:spPr>
        <p:txBody>
          <a:bodyPr>
            <a:normAutofit/>
          </a:bodyPr>
          <a:lstStyle>
            <a:lvl1pPr marL="4572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1pPr>
            <a:lvl2pPr marL="10668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2pPr>
            <a:lvl3pPr marL="16764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3pPr>
            <a:lvl4pPr marL="22860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4pPr>
            <a:lvl5pPr marL="28956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2452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pic>
        <p:nvPicPr>
          <p:cNvPr id="7" name="Image" descr="Image">
            <a:extLst>
              <a:ext uri="{FF2B5EF4-FFF2-40B4-BE49-F238E27FC236}">
                <a16:creationId xmlns:a16="http://schemas.microsoft.com/office/drawing/2014/main" id="{13156DDE-55E0-C14A-879A-962B00D82A08}"/>
              </a:ext>
            </a:extLst>
          </p:cNvPr>
          <p:cNvPicPr>
            <a:picLocks noChangeAspect="1"/>
          </p:cNvPicPr>
          <p:nvPr userDrawn="1"/>
        </p:nvPicPr>
        <p:blipFill>
          <a:blip r:embed="rId2"/>
          <a:stretch>
            <a:fillRect/>
          </a:stretch>
        </p:blipFill>
        <p:spPr>
          <a:xfrm>
            <a:off x="21016357" y="354127"/>
            <a:ext cx="2563550" cy="1083872"/>
          </a:xfrm>
          <a:prstGeom prst="rect">
            <a:avLst/>
          </a:prstGeom>
          <a:ln w="12700">
            <a:miter lim="400000"/>
          </a:ln>
        </p:spPr>
      </p:pic>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en-US"/>
              <a:t>Click icon to add picture</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spcBef>
                <a:spcPts val="0"/>
              </a:spcBef>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spcBef>
                <a:spcPts val="0"/>
              </a:spcBef>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3F4008AF-17B2-1560-3039-4C723BA0CB2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3404523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spcBef>
                <a:spcPts val="0"/>
              </a:spcBef>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5" name="Picture 4">
            <a:extLst>
              <a:ext uri="{FF2B5EF4-FFF2-40B4-BE49-F238E27FC236}">
                <a16:creationId xmlns:a16="http://schemas.microsoft.com/office/drawing/2014/main" id="{A5BF6EF1-CFA9-A58C-D0E2-EFC77F0A654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5136152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C4995F2D-6472-91D6-94D4-E6E20D96968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27320987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453551FA-97E6-2245-9BD6-C384100F7F4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10994172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74914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33115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50031857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826208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2" name="Picture 1">
            <a:extLst>
              <a:ext uri="{FF2B5EF4-FFF2-40B4-BE49-F238E27FC236}">
                <a16:creationId xmlns:a16="http://schemas.microsoft.com/office/drawing/2014/main" id="{79C614F1-89F8-B808-9DD9-229AAF4CE53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82120862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2990515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48888290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4F98E9C-690F-D5B2-6A0E-CA43C8C26AB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20730222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EEBA59A-5DC7-987B-985C-E7F05D80D3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51268309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340.png"/><Relationship Id="rId5" Type="http://schemas.openxmlformats.org/officeDocument/2006/relationships/customXml" Target="../ink/ink2.xml"/><Relationship Id="rId10" Type="http://schemas.openxmlformats.org/officeDocument/2006/relationships/image" Target="../media/image360.png"/><Relationship Id="rId4" Type="http://schemas.openxmlformats.org/officeDocument/2006/relationships/image" Target="../media/image330.png"/><Relationship Id="rId9" Type="http://schemas.openxmlformats.org/officeDocument/2006/relationships/customXml" Target="../ink/ink4.xml"/></Relationships>
</file>

<file path=ppt/slides/_rels/slide29.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courses.engr.illinois.edu/cs598csc/sp2011/Lectures/lecture_4.pdf" TargetMode="External"/><Relationship Id="rId2" Type="http://schemas.openxmlformats.org/officeDocument/2006/relationships/hyperlink" Target="http://theory.stanford.edu/~trevisan/cs261/lecture07.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9371B-F92F-AED8-457A-F4BAE6779B8C}"/>
              </a:ext>
            </a:extLst>
          </p:cNvPr>
          <p:cNvSpPr>
            <a:spLocks noGrp="1"/>
          </p:cNvSpPr>
          <p:nvPr>
            <p:ph type="body" sz="quarter" idx="1"/>
          </p:nvPr>
        </p:nvSpPr>
        <p:spPr>
          <a:xfrm>
            <a:off x="1201342" y="8050247"/>
            <a:ext cx="21971001" cy="1905001"/>
          </a:xfrm>
        </p:spPr>
        <p:txBody>
          <a:bodyPr/>
          <a:lstStyle/>
          <a:p>
            <a:r>
              <a:rPr lang="en-US" cap="none" dirty="0"/>
              <a:t>Session 23</a:t>
            </a:r>
          </a:p>
        </p:txBody>
      </p:sp>
      <p:sp>
        <p:nvSpPr>
          <p:cNvPr id="3" name="Title 2">
            <a:extLst>
              <a:ext uri="{FF2B5EF4-FFF2-40B4-BE49-F238E27FC236}">
                <a16:creationId xmlns:a16="http://schemas.microsoft.com/office/drawing/2014/main" id="{05C0E2BF-BBBC-BF27-4255-C5149D193112}"/>
              </a:ext>
            </a:extLst>
          </p:cNvPr>
          <p:cNvSpPr>
            <a:spLocks noGrp="1"/>
          </p:cNvSpPr>
          <p:nvPr>
            <p:ph type="title"/>
          </p:nvPr>
        </p:nvSpPr>
        <p:spPr>
          <a:xfrm>
            <a:off x="1206496" y="3870390"/>
            <a:ext cx="21971004" cy="3917819"/>
          </a:xfrm>
        </p:spPr>
        <p:txBody>
          <a:bodyPr/>
          <a:lstStyle/>
          <a:p>
            <a:r>
              <a:rPr lang="en-US" cap="none" dirty="0"/>
              <a:t>Approximation Algorithm: Vertex-cover</a:t>
            </a:r>
          </a:p>
        </p:txBody>
      </p:sp>
      <p:sp>
        <p:nvSpPr>
          <p:cNvPr id="4" name="Text Placeholder 3">
            <a:extLst>
              <a:ext uri="{FF2B5EF4-FFF2-40B4-BE49-F238E27FC236}">
                <a16:creationId xmlns:a16="http://schemas.microsoft.com/office/drawing/2014/main" id="{319DA326-32BB-7EBF-F49C-D0308881B79F}"/>
              </a:ext>
            </a:extLst>
          </p:cNvPr>
          <p:cNvSpPr>
            <a:spLocks noGrp="1"/>
          </p:cNvSpPr>
          <p:nvPr>
            <p:ph type="body" sz="quarter" idx="11"/>
          </p:nvPr>
        </p:nvSpPr>
        <p:spPr/>
        <p:txBody>
          <a:bodyPr/>
          <a:lstStyle/>
          <a:p>
            <a:r>
              <a:rPr lang="en-US" dirty="0"/>
              <a:t>Henry Lucky, </a:t>
            </a:r>
            <a:r>
              <a:rPr lang="en-US" dirty="0" err="1"/>
              <a:t>S.Kom</a:t>
            </a:r>
            <a:r>
              <a:rPr lang="en-US" dirty="0"/>
              <a:t>. </a:t>
            </a:r>
            <a:r>
              <a:rPr lang="en-US" dirty="0" err="1"/>
              <a:t>M.Kom</a:t>
            </a:r>
            <a:r>
              <a:rPr lang="en-US" dirty="0"/>
              <a:t>.</a:t>
            </a:r>
          </a:p>
        </p:txBody>
      </p:sp>
    </p:spTree>
    <p:extLst>
      <p:ext uri="{BB962C8B-B14F-4D97-AF65-F5344CB8AC3E}">
        <p14:creationId xmlns:p14="http://schemas.microsoft.com/office/powerpoint/2010/main" val="38075645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pPr>
              <a:spcBef>
                <a:spcPts val="0"/>
              </a:spcBef>
            </a:pPr>
            <a:r>
              <a:rPr lang="en-US" sz="4000" dirty="0"/>
              <a:t>The vertex-cover problem</a:t>
            </a:r>
          </a:p>
        </p:txBody>
      </p:sp>
      <p:sp>
        <p:nvSpPr>
          <p:cNvPr id="5" name="Text Placeholder 4">
            <a:extLst>
              <a:ext uri="{FF2B5EF4-FFF2-40B4-BE49-F238E27FC236}">
                <a16:creationId xmlns:a16="http://schemas.microsoft.com/office/drawing/2014/main" id="{DAE483C1-43D7-7CB2-75EF-AC13CD70BAF9}"/>
              </a:ext>
            </a:extLst>
          </p:cNvPr>
          <p:cNvSpPr>
            <a:spLocks noGrp="1"/>
          </p:cNvSpPr>
          <p:nvPr>
            <p:ph type="body" sz="quarter" idx="10"/>
          </p:nvPr>
        </p:nvSpPr>
        <p:spPr/>
        <p:txBody>
          <a:bodyPr/>
          <a:lstStyle/>
          <a:p>
            <a:r>
              <a:rPr lang="en-US" dirty="0"/>
              <a:t>Solving Strategy</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fontScale="92500" lnSpcReduction="20000"/>
          </a:bodyPr>
          <a:lstStyle/>
          <a:p>
            <a:pPr marL="0" indent="0" eaLnBrk="1" hangingPunct="1">
              <a:buNone/>
            </a:pPr>
            <a:r>
              <a:rPr lang="en-US" dirty="0"/>
              <a:t>Given its computational complexity, several approximation algorithms and heuristics have been developed to find suboptimal solutions with reasonable computational requirements. Some common approaches include:</a:t>
            </a:r>
          </a:p>
          <a:p>
            <a:pPr eaLnBrk="1" hangingPunct="1"/>
            <a:endParaRPr lang="en-US" dirty="0"/>
          </a:p>
          <a:p>
            <a:pPr eaLnBrk="1" hangingPunct="1"/>
            <a:r>
              <a:rPr lang="en-US" b="1" dirty="0"/>
              <a:t>Greedy algorithm</a:t>
            </a:r>
            <a:r>
              <a:rPr lang="en-US" dirty="0"/>
              <a:t>: This simple approach starts with an empty vertex cover and repeatedly selects the vertex that covers the maximum number of uncovered edges until all edges are covered. While not guaranteed to be optimal, it often yields reasonable results.</a:t>
            </a:r>
          </a:p>
          <a:p>
            <a:pPr eaLnBrk="1" hangingPunct="1"/>
            <a:endParaRPr lang="en-US" dirty="0"/>
          </a:p>
          <a:p>
            <a:pPr eaLnBrk="1" hangingPunct="1"/>
            <a:r>
              <a:rPr lang="en-US" b="1" dirty="0"/>
              <a:t>Approximation algorithms</a:t>
            </a:r>
            <a:r>
              <a:rPr lang="en-US" dirty="0"/>
              <a:t>: There are various algorithms that provide theoretical guarantees on the approximation ratio. For instance, the "2-approximation algorithm" guarantees that the size of the vertex cover it finds will be at most twice the size of the optimal vertex cover.</a:t>
            </a:r>
          </a:p>
          <a:p>
            <a:pPr eaLnBrk="1" hangingPunct="1"/>
            <a:endParaRPr lang="en-US" dirty="0"/>
          </a:p>
          <a:p>
            <a:pPr eaLnBrk="1" hangingPunct="1"/>
            <a:r>
              <a:rPr lang="en-US" b="1" dirty="0"/>
              <a:t>Integer Linear Programming (ILP)</a:t>
            </a:r>
            <a:r>
              <a:rPr lang="en-US" dirty="0"/>
              <a:t>: In this approach, the problem is formulated as an ILP problem, and solvers are used to find the optimal integer solution. This method can work well for small to medium-sized graphs but may become infeasible for large graphs due to the exponential nature of the problem.</a:t>
            </a:r>
          </a:p>
        </p:txBody>
      </p:sp>
    </p:spTree>
    <p:extLst>
      <p:ext uri="{BB962C8B-B14F-4D97-AF65-F5344CB8AC3E}">
        <p14:creationId xmlns:p14="http://schemas.microsoft.com/office/powerpoint/2010/main" val="131260948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pPr>
              <a:spcBef>
                <a:spcPts val="0"/>
              </a:spcBef>
            </a:pPr>
            <a:r>
              <a:rPr lang="en-US" sz="4000" dirty="0"/>
              <a:t>The vertex-cover problem</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algorithm</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lnSpcReduction="10000"/>
          </a:bodyPr>
          <a:lstStyle/>
          <a:p>
            <a:pPr marL="0" indent="0" eaLnBrk="1" hangingPunct="1">
              <a:buNone/>
            </a:pPr>
            <a:r>
              <a:rPr lang="en-US" dirty="0"/>
              <a:t>Approximation algorithms for the vertex cover problem provide efficient ways to find suboptimal solutions with theoretical guarantees on their quality. One such algorithm is the "Greedy" approximation algorithm. It is easy to implement and guarantees that the size of the vertex cover found will be at most twice the size of the optimal vertex cover. Here's a step-by-step explanation of the Greedy algorithm:</a:t>
            </a:r>
          </a:p>
          <a:p>
            <a:pPr marL="0" indent="0" eaLnBrk="1" hangingPunct="1">
              <a:buNone/>
            </a:pPr>
            <a:endParaRPr lang="en-US" dirty="0"/>
          </a:p>
          <a:p>
            <a:pPr marL="742950" indent="-742950" eaLnBrk="1" hangingPunct="1">
              <a:lnSpc>
                <a:spcPct val="160000"/>
              </a:lnSpc>
              <a:buFont typeface="+mj-lt"/>
              <a:buAutoNum type="arabicPeriod"/>
            </a:pPr>
            <a:r>
              <a:rPr lang="en-US" dirty="0"/>
              <a:t>Initialize an empty set C to store the vertices in the vertex cover.</a:t>
            </a:r>
          </a:p>
          <a:p>
            <a:pPr marL="742950" indent="-742950" eaLnBrk="1" hangingPunct="1">
              <a:lnSpc>
                <a:spcPct val="160000"/>
              </a:lnSpc>
              <a:buFont typeface="+mj-lt"/>
              <a:buAutoNum type="arabicPeriod"/>
            </a:pPr>
            <a:r>
              <a:rPr lang="en-US" dirty="0"/>
              <a:t>Repeat the following steps until all edges are covered:</a:t>
            </a:r>
          </a:p>
          <a:p>
            <a:pPr marL="1352550" lvl="1" indent="-742950">
              <a:lnSpc>
                <a:spcPct val="160000"/>
              </a:lnSpc>
              <a:buFont typeface="+mj-lt"/>
              <a:buAutoNum type="alphaLcParenR"/>
            </a:pPr>
            <a:r>
              <a:rPr lang="en-US" dirty="0"/>
              <a:t>Find an edge (u, v) that is not yet covered. </a:t>
            </a:r>
          </a:p>
          <a:p>
            <a:pPr marL="1352550" lvl="1" indent="-742950">
              <a:lnSpc>
                <a:spcPct val="160000"/>
              </a:lnSpc>
              <a:buFont typeface="+mj-lt"/>
              <a:buAutoNum type="alphaLcParenR"/>
            </a:pPr>
            <a:r>
              <a:rPr lang="en-US" dirty="0"/>
              <a:t>Add either vertex u or v (or both) to the set C, i.e., C = C ∪ {u} or C = C ∪ {v}.</a:t>
            </a:r>
          </a:p>
          <a:p>
            <a:pPr marL="742950" indent="-742950" eaLnBrk="1" hangingPunct="1">
              <a:lnSpc>
                <a:spcPct val="160000"/>
              </a:lnSpc>
              <a:buFont typeface="+mj-lt"/>
              <a:buAutoNum type="arabicPeriod"/>
            </a:pPr>
            <a:r>
              <a:rPr lang="en-US" dirty="0"/>
              <a:t>Output the set C as the approximate vertex cover.</a:t>
            </a:r>
          </a:p>
        </p:txBody>
      </p:sp>
    </p:spTree>
    <p:extLst>
      <p:ext uri="{BB962C8B-B14F-4D97-AF65-F5344CB8AC3E}">
        <p14:creationId xmlns:p14="http://schemas.microsoft.com/office/powerpoint/2010/main" val="350443286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pPr>
              <a:spcBef>
                <a:spcPts val="0"/>
              </a:spcBef>
            </a:pPr>
            <a:r>
              <a:rPr lang="en-US" sz="4000" dirty="0"/>
              <a:t>The vertex-cover problem</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algorithm</a:t>
            </a:r>
          </a:p>
        </p:txBody>
      </p:sp>
      <p:pic>
        <p:nvPicPr>
          <p:cNvPr id="11" name="Content Placeholder 10" descr="A yellow paper with black text&#10;&#10;Description automatically generated">
            <a:extLst>
              <a:ext uri="{FF2B5EF4-FFF2-40B4-BE49-F238E27FC236}">
                <a16:creationId xmlns:a16="http://schemas.microsoft.com/office/drawing/2014/main" id="{CCE0B4DF-B920-F441-71DA-70467DEA63E0}"/>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797867" y="4383554"/>
            <a:ext cx="20788266" cy="6950107"/>
          </a:xfrm>
          <a:prstGeom prst="rect">
            <a:avLst/>
          </a:prstGeom>
        </p:spPr>
      </p:pic>
    </p:spTree>
    <p:extLst>
      <p:ext uri="{BB962C8B-B14F-4D97-AF65-F5344CB8AC3E}">
        <p14:creationId xmlns:p14="http://schemas.microsoft.com/office/powerpoint/2010/main" val="136497406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pPr>
              <a:spcBef>
                <a:spcPts val="0"/>
              </a:spcBef>
            </a:pPr>
            <a:r>
              <a:rPr lang="en-US" sz="4000" dirty="0"/>
              <a:t>The vertex-cover problem</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Proof</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p:txBody>
              <a:bodyPr>
                <a:normAutofit fontScale="85000" lnSpcReduction="10000"/>
              </a:bodyPr>
              <a:lstStyle/>
              <a:p>
                <a:pPr marL="0" indent="0" eaLnBrk="1" hangingPunct="1">
                  <a:buNone/>
                </a:pPr>
                <a:r>
                  <a:rPr lang="en-US" dirty="0"/>
                  <a:t>Let </a:t>
                </a:r>
                <a:r>
                  <a:rPr lang="en-US" dirty="0">
                    <a:solidFill>
                      <a:schemeClr val="accent4"/>
                    </a:solidFill>
                  </a:rPr>
                  <a:t>C*</a:t>
                </a:r>
                <a:r>
                  <a:rPr lang="en-US" dirty="0"/>
                  <a:t> be the size of the optimal vertex cover, i.e., the smallest possible number of vertices required to cover all edges in the graph. Let </a:t>
                </a:r>
                <a:r>
                  <a:rPr lang="en-US" dirty="0">
                    <a:solidFill>
                      <a:schemeClr val="accent4"/>
                    </a:solidFill>
                  </a:rPr>
                  <a:t>C</a:t>
                </a:r>
                <a:r>
                  <a:rPr lang="en-US" dirty="0"/>
                  <a:t> be the size of the vertex cover found by the Greedy algorithm.</a:t>
                </a:r>
              </a:p>
              <a:p>
                <a:pPr marL="0" indent="0" eaLnBrk="1" hangingPunct="1">
                  <a:buNone/>
                </a:pPr>
                <a:endParaRPr lang="en-US" dirty="0"/>
              </a:p>
              <a:p>
                <a:pPr marL="0" indent="0" eaLnBrk="1" hangingPunct="1">
                  <a:buNone/>
                </a:pPr>
                <a:r>
                  <a:rPr lang="en-US" dirty="0"/>
                  <a:t>Claim:</a:t>
                </a:r>
                <a:r>
                  <a:rPr lang="en-US" dirty="0">
                    <a:solidFill>
                      <a:schemeClr val="accent4"/>
                    </a:solidFill>
                  </a:rPr>
                  <a:t> </a:t>
                </a:r>
                <a14:m>
                  <m:oMath xmlns:m="http://schemas.openxmlformats.org/officeDocument/2006/math">
                    <m:r>
                      <a:rPr lang="en-US" b="0" i="1" smtClean="0">
                        <a:solidFill>
                          <a:schemeClr val="accent4"/>
                        </a:solidFill>
                        <a:latin typeface="Cambria Math" panose="02040503050406030204" pitchFamily="18" charset="0"/>
                      </a:rPr>
                      <m:t>𝐶</m:t>
                    </m:r>
                    <m:r>
                      <a:rPr lang="en-US" b="0" i="1" smtClean="0">
                        <a:solidFill>
                          <a:schemeClr val="accent4"/>
                        </a:solidFill>
                        <a:latin typeface="Cambria Math" panose="02040503050406030204" pitchFamily="18" charset="0"/>
                        <a:ea typeface="Cambria Math" panose="02040503050406030204" pitchFamily="18" charset="0"/>
                      </a:rPr>
                      <m:t>≤2∙</m:t>
                    </m:r>
                    <m:sSup>
                      <m:sSupPr>
                        <m:ctrlPr>
                          <a:rPr lang="en-US" b="0" i="1" smtClean="0">
                            <a:solidFill>
                              <a:schemeClr val="accent4"/>
                            </a:solidFill>
                            <a:latin typeface="Cambria Math" panose="02040503050406030204" pitchFamily="18" charset="0"/>
                            <a:ea typeface="Cambria Math" panose="02040503050406030204" pitchFamily="18" charset="0"/>
                          </a:rPr>
                        </m:ctrlPr>
                      </m:sSupPr>
                      <m:e>
                        <m:r>
                          <a:rPr lang="en-US" b="0" i="1" smtClean="0">
                            <a:solidFill>
                              <a:schemeClr val="accent4"/>
                            </a:solidFill>
                            <a:latin typeface="Cambria Math" panose="02040503050406030204" pitchFamily="18" charset="0"/>
                            <a:ea typeface="Cambria Math" panose="02040503050406030204" pitchFamily="18" charset="0"/>
                          </a:rPr>
                          <m:t>𝐶</m:t>
                        </m:r>
                      </m:e>
                      <m:sup>
                        <m:r>
                          <a:rPr lang="en-US" b="0" i="1" smtClean="0">
                            <a:solidFill>
                              <a:schemeClr val="accent4"/>
                            </a:solidFill>
                            <a:latin typeface="Cambria Math" panose="02040503050406030204" pitchFamily="18" charset="0"/>
                            <a:ea typeface="Cambria Math" panose="02040503050406030204" pitchFamily="18" charset="0"/>
                          </a:rPr>
                          <m:t>∗</m:t>
                        </m:r>
                      </m:sup>
                    </m:sSup>
                  </m:oMath>
                </a14:m>
                <a:endParaRPr lang="en-US" dirty="0">
                  <a:solidFill>
                    <a:schemeClr val="accent4"/>
                  </a:solidFill>
                </a:endParaRPr>
              </a:p>
              <a:p>
                <a:pPr marL="0" indent="0" eaLnBrk="1" hangingPunct="1">
                  <a:buNone/>
                </a:pPr>
                <a:endParaRPr lang="en-US" dirty="0"/>
              </a:p>
              <a:p>
                <a:pPr marL="0" indent="0" eaLnBrk="1" hangingPunct="1">
                  <a:buNone/>
                </a:pPr>
                <a:r>
                  <a:rPr lang="en-US" dirty="0"/>
                  <a:t>Proof:</a:t>
                </a:r>
              </a:p>
              <a:p>
                <a:pPr marL="0" indent="0" eaLnBrk="1" hangingPunct="1">
                  <a:buNone/>
                </a:pPr>
                <a:endParaRPr lang="en-US" dirty="0"/>
              </a:p>
              <a:p>
                <a:r>
                  <a:rPr lang="en-US" dirty="0"/>
                  <a:t>At each step of the Greedy algorithm, we select an uncovered edge and add one of its endpoints to the vertex cover set C.</a:t>
                </a:r>
              </a:p>
              <a:p>
                <a:r>
                  <a:rPr lang="en-US" dirty="0"/>
                  <a:t>Since OPT is the size of the optimal vertex cover, at least one of the two endpoints of the selected edge must already be in the optimal vertex cover.</a:t>
                </a:r>
              </a:p>
              <a:p>
                <a:r>
                  <a:rPr lang="en-US" dirty="0"/>
                  <a:t>Therefore, for each selected edge, the Greedy algorithm adds at most one new vertex to the vertex cover C.</a:t>
                </a:r>
              </a:p>
              <a:p>
                <a:r>
                  <a:rPr lang="en-US" dirty="0"/>
                  <a:t>Thus, the size of the vertex cover found by the Greedy algorithm is at most twice the size of the optimal vertex cover: APX ≤ 2 * OPT.</a:t>
                </a:r>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blipFill>
                <a:blip r:embed="rId2"/>
                <a:stretch>
                  <a:fillRect l="-1265" t="-1337" r="-759"/>
                </a:stretch>
              </a:blipFill>
            </p:spPr>
            <p:txBody>
              <a:bodyPr/>
              <a:lstStyle/>
              <a:p>
                <a:r>
                  <a:rPr lang="en-US">
                    <a:noFill/>
                  </a:rPr>
                  <a:t> </a:t>
                </a:r>
              </a:p>
            </p:txBody>
          </p:sp>
        </mc:Fallback>
      </mc:AlternateContent>
    </p:spTree>
    <p:extLst>
      <p:ext uri="{BB962C8B-B14F-4D97-AF65-F5344CB8AC3E}">
        <p14:creationId xmlns:p14="http://schemas.microsoft.com/office/powerpoint/2010/main" val="215880834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pPr>
              <a:spcBef>
                <a:spcPts val="0"/>
              </a:spcBef>
            </a:pPr>
            <a:r>
              <a:rPr lang="en-US" sz="4000" dirty="0"/>
              <a:t>The vertex-cover problem</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SAMPLE </a:t>
            </a:r>
            <a:r>
              <a:rPr lang="en-US" dirty="0" err="1"/>
              <a:t>cASE</a:t>
            </a:r>
            <a:endParaRPr lang="en-US" dirty="0"/>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7826189" y="4125886"/>
            <a:ext cx="14398812" cy="7802417"/>
          </a:xfrm>
        </p:spPr>
        <p:txBody>
          <a:bodyPr>
            <a:normAutofit/>
          </a:bodyPr>
          <a:lstStyle/>
          <a:p>
            <a:r>
              <a:rPr lang="en-US" sz="4400" dirty="0"/>
              <a:t>In this graph, the vertices are {A, B, C, D, E}, and the edges are {(A, B), (A, C), (B, C), (B, D), (C, E), (D, E)}.</a:t>
            </a:r>
          </a:p>
          <a:p>
            <a:r>
              <a:rPr lang="en-US" sz="4400" dirty="0"/>
              <a:t>Now, let's apply the Greedy algorithm to find an approximate vertex cover for this graph.</a:t>
            </a:r>
          </a:p>
          <a:p>
            <a:endParaRPr lang="en-US" sz="4400" dirty="0"/>
          </a:p>
          <a:p>
            <a:r>
              <a:rPr lang="en-US" sz="4400" dirty="0"/>
              <a:t>Initialize C={}</a:t>
            </a:r>
          </a:p>
          <a:p>
            <a:r>
              <a:rPr lang="en-US" sz="4400" dirty="0"/>
              <a:t>E’ = {(A, B), (A, C), (B, C), (B, D), (C, E), (D, E)}</a:t>
            </a:r>
          </a:p>
        </p:txBody>
      </p:sp>
      <p:pic>
        <p:nvPicPr>
          <p:cNvPr id="7" name="Picture 6" descr="A diagram of a triangle with circles and letters&#10;&#10;Description automatically generated">
            <a:extLst>
              <a:ext uri="{FF2B5EF4-FFF2-40B4-BE49-F238E27FC236}">
                <a16:creationId xmlns:a16="http://schemas.microsoft.com/office/drawing/2014/main" id="{6324C83B-B43F-A400-DD3A-B0E8A34D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376" y="4125886"/>
            <a:ext cx="5201611" cy="7802417"/>
          </a:xfrm>
          <a:prstGeom prst="rect">
            <a:avLst/>
          </a:prstGeom>
        </p:spPr>
      </p:pic>
    </p:spTree>
    <p:extLst>
      <p:ext uri="{BB962C8B-B14F-4D97-AF65-F5344CB8AC3E}">
        <p14:creationId xmlns:p14="http://schemas.microsoft.com/office/powerpoint/2010/main" val="57437135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pPr>
              <a:spcBef>
                <a:spcPts val="0"/>
              </a:spcBef>
            </a:pPr>
            <a:r>
              <a:rPr lang="en-US" sz="4000" dirty="0"/>
              <a:t>The vertex-cover problem</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SAMPLE </a:t>
            </a:r>
            <a:r>
              <a:rPr lang="en-US" dirty="0" err="1"/>
              <a:t>cASE</a:t>
            </a:r>
            <a:endParaRPr lang="en-US" dirty="0"/>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7826189" y="4125886"/>
            <a:ext cx="14398812" cy="7802417"/>
          </a:xfrm>
        </p:spPr>
        <p:txBody>
          <a:bodyPr>
            <a:normAutofit/>
          </a:bodyPr>
          <a:lstStyle/>
          <a:p>
            <a:r>
              <a:rPr lang="en-US" sz="4400" dirty="0"/>
              <a:t>E’ = {</a:t>
            </a:r>
            <a:r>
              <a:rPr lang="en-US" sz="4400" dirty="0">
                <a:solidFill>
                  <a:schemeClr val="accent4"/>
                </a:solidFill>
              </a:rPr>
              <a:t>(A, B)</a:t>
            </a:r>
            <a:r>
              <a:rPr lang="en-US" sz="4400" dirty="0"/>
              <a:t>, (A, C), (B, C), (B, D), (C, E), (D, E)}</a:t>
            </a:r>
          </a:p>
          <a:p>
            <a:endParaRPr lang="en-US" sz="4400" dirty="0"/>
          </a:p>
        </p:txBody>
      </p:sp>
      <p:pic>
        <p:nvPicPr>
          <p:cNvPr id="7" name="Picture 6" descr="A diagram of a triangle with circles and letters&#10;&#10;Description automatically generated">
            <a:extLst>
              <a:ext uri="{FF2B5EF4-FFF2-40B4-BE49-F238E27FC236}">
                <a16:creationId xmlns:a16="http://schemas.microsoft.com/office/drawing/2014/main" id="{6324C83B-B43F-A400-DD3A-B0E8A34D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376" y="4125886"/>
            <a:ext cx="5201611" cy="7802417"/>
          </a:xfrm>
          <a:prstGeom prst="rect">
            <a:avLst/>
          </a:prstGeom>
        </p:spPr>
      </p:pic>
      <p:pic>
        <p:nvPicPr>
          <p:cNvPr id="6" name="Picture 5" descr="A diagram of a triangle with circles and dots&#10;&#10;Description automatically generated">
            <a:extLst>
              <a:ext uri="{FF2B5EF4-FFF2-40B4-BE49-F238E27FC236}">
                <a16:creationId xmlns:a16="http://schemas.microsoft.com/office/drawing/2014/main" id="{30D5BC06-54C1-32F6-5761-A09D635EA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446" y="4125885"/>
            <a:ext cx="5201611" cy="7802417"/>
          </a:xfrm>
          <a:prstGeom prst="rect">
            <a:avLst/>
          </a:prstGeom>
        </p:spPr>
      </p:pic>
    </p:spTree>
    <p:extLst>
      <p:ext uri="{BB962C8B-B14F-4D97-AF65-F5344CB8AC3E}">
        <p14:creationId xmlns:p14="http://schemas.microsoft.com/office/powerpoint/2010/main" val="354682398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pPr>
              <a:spcBef>
                <a:spcPts val="0"/>
              </a:spcBef>
            </a:pPr>
            <a:r>
              <a:rPr lang="en-US" sz="4000" dirty="0"/>
              <a:t>The vertex-cover problem</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SAMPLE </a:t>
            </a:r>
            <a:r>
              <a:rPr lang="en-US" dirty="0" err="1"/>
              <a:t>cASE</a:t>
            </a:r>
            <a:endParaRPr lang="en-US" dirty="0"/>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7826189" y="4125886"/>
            <a:ext cx="14398812" cy="7802417"/>
          </a:xfrm>
        </p:spPr>
        <p:txBody>
          <a:bodyPr>
            <a:normAutofit/>
          </a:bodyPr>
          <a:lstStyle/>
          <a:p>
            <a:r>
              <a:rPr lang="en-US" sz="4400" dirty="0"/>
              <a:t>C = {</a:t>
            </a:r>
            <a:r>
              <a:rPr lang="en-US" sz="4400" dirty="0">
                <a:solidFill>
                  <a:schemeClr val="accent5"/>
                </a:solidFill>
              </a:rPr>
              <a:t>A, B</a:t>
            </a:r>
            <a:r>
              <a:rPr lang="en-US" sz="4400" dirty="0"/>
              <a:t>}</a:t>
            </a:r>
          </a:p>
          <a:p>
            <a:r>
              <a:rPr lang="en-US" sz="4400" dirty="0"/>
              <a:t>E’ = {</a:t>
            </a:r>
            <a:r>
              <a:rPr lang="en-US" sz="4400" strike="sngStrike" dirty="0">
                <a:solidFill>
                  <a:schemeClr val="bg2">
                    <a:lumMod val="10000"/>
                  </a:schemeClr>
                </a:solidFill>
              </a:rPr>
              <a:t>(A, B), (A, C), (B, C), (B, D), </a:t>
            </a:r>
            <a:r>
              <a:rPr lang="en-US" sz="4400" dirty="0"/>
              <a:t>(C, E), (D, E)} (Delete all edges incident to A or B)</a:t>
            </a:r>
          </a:p>
          <a:p>
            <a:r>
              <a:rPr lang="en-US" sz="4400" dirty="0"/>
              <a:t>E’ = {(C, E), (D, E)}</a:t>
            </a:r>
          </a:p>
        </p:txBody>
      </p:sp>
      <p:pic>
        <p:nvPicPr>
          <p:cNvPr id="7" name="Picture 6" descr="A diagram of a triangle with circles and letters&#10;&#10;Description automatically generated">
            <a:extLst>
              <a:ext uri="{FF2B5EF4-FFF2-40B4-BE49-F238E27FC236}">
                <a16:creationId xmlns:a16="http://schemas.microsoft.com/office/drawing/2014/main" id="{6324C83B-B43F-A400-DD3A-B0E8A34D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376" y="4125886"/>
            <a:ext cx="5201611" cy="7802417"/>
          </a:xfrm>
          <a:prstGeom prst="rect">
            <a:avLst/>
          </a:prstGeom>
        </p:spPr>
      </p:pic>
      <p:pic>
        <p:nvPicPr>
          <p:cNvPr id="6" name="Picture 5" descr="A diagram of a triangle with circles and dots&#10;&#10;Description automatically generated">
            <a:extLst>
              <a:ext uri="{FF2B5EF4-FFF2-40B4-BE49-F238E27FC236}">
                <a16:creationId xmlns:a16="http://schemas.microsoft.com/office/drawing/2014/main" id="{30D5BC06-54C1-32F6-5761-A09D635EA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446" y="4125885"/>
            <a:ext cx="5201611" cy="7802417"/>
          </a:xfrm>
          <a:prstGeom prst="rect">
            <a:avLst/>
          </a:prstGeom>
        </p:spPr>
      </p:pic>
      <p:pic>
        <p:nvPicPr>
          <p:cNvPr id="9" name="Picture 8" descr="A diagram of a triangle with circles and letters&#10;&#10;Description automatically generated">
            <a:extLst>
              <a:ext uri="{FF2B5EF4-FFF2-40B4-BE49-F238E27FC236}">
                <a16:creationId xmlns:a16="http://schemas.microsoft.com/office/drawing/2014/main" id="{D5DADD9D-73D9-067A-E76D-E3865CB34C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481" y="4125883"/>
            <a:ext cx="5201611" cy="7802417"/>
          </a:xfrm>
          <a:prstGeom prst="rect">
            <a:avLst/>
          </a:prstGeom>
        </p:spPr>
      </p:pic>
      <p:pic>
        <p:nvPicPr>
          <p:cNvPr id="8" name="Picture 7" descr="A diagram of a triangle with circles and letters&#10;&#10;Description automatically generated">
            <a:extLst>
              <a:ext uri="{FF2B5EF4-FFF2-40B4-BE49-F238E27FC236}">
                <a16:creationId xmlns:a16="http://schemas.microsoft.com/office/drawing/2014/main" id="{7FA9B8BC-BBD6-DCE8-9D73-3335C2A9CB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2551" y="4125881"/>
            <a:ext cx="5201611" cy="7802416"/>
          </a:xfrm>
          <a:prstGeom prst="rect">
            <a:avLst/>
          </a:prstGeom>
        </p:spPr>
      </p:pic>
    </p:spTree>
    <p:extLst>
      <p:ext uri="{BB962C8B-B14F-4D97-AF65-F5344CB8AC3E}">
        <p14:creationId xmlns:p14="http://schemas.microsoft.com/office/powerpoint/2010/main" val="291787563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pPr>
              <a:spcBef>
                <a:spcPts val="0"/>
              </a:spcBef>
            </a:pPr>
            <a:r>
              <a:rPr lang="en-US" sz="4000" dirty="0"/>
              <a:t>The vertex-cover problem</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SAMPLE </a:t>
            </a:r>
            <a:r>
              <a:rPr lang="en-US" dirty="0" err="1"/>
              <a:t>cASE</a:t>
            </a:r>
            <a:endParaRPr lang="en-US" dirty="0"/>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7826189" y="4125886"/>
            <a:ext cx="14398812" cy="7802417"/>
          </a:xfrm>
        </p:spPr>
        <p:txBody>
          <a:bodyPr>
            <a:normAutofit/>
          </a:bodyPr>
          <a:lstStyle/>
          <a:p>
            <a:r>
              <a:rPr lang="en-US" sz="4400" dirty="0"/>
              <a:t>E’ = {</a:t>
            </a:r>
            <a:r>
              <a:rPr lang="en-US" sz="4400" dirty="0">
                <a:solidFill>
                  <a:schemeClr val="accent4"/>
                </a:solidFill>
              </a:rPr>
              <a:t>(C, E)</a:t>
            </a:r>
            <a:r>
              <a:rPr lang="en-US" sz="4400" dirty="0"/>
              <a:t>, (D, E)}</a:t>
            </a:r>
          </a:p>
        </p:txBody>
      </p:sp>
      <p:pic>
        <p:nvPicPr>
          <p:cNvPr id="7" name="Picture 6" descr="A diagram of a triangle with circles and letters&#10;&#10;Description automatically generated">
            <a:extLst>
              <a:ext uri="{FF2B5EF4-FFF2-40B4-BE49-F238E27FC236}">
                <a16:creationId xmlns:a16="http://schemas.microsoft.com/office/drawing/2014/main" id="{6324C83B-B43F-A400-DD3A-B0E8A34D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376" y="4125886"/>
            <a:ext cx="5201611" cy="7802417"/>
          </a:xfrm>
          <a:prstGeom prst="rect">
            <a:avLst/>
          </a:prstGeom>
        </p:spPr>
      </p:pic>
      <p:pic>
        <p:nvPicPr>
          <p:cNvPr id="6" name="Picture 5" descr="A diagram of a triangle with circles and dots&#10;&#10;Description automatically generated">
            <a:extLst>
              <a:ext uri="{FF2B5EF4-FFF2-40B4-BE49-F238E27FC236}">
                <a16:creationId xmlns:a16="http://schemas.microsoft.com/office/drawing/2014/main" id="{30D5BC06-54C1-32F6-5761-A09D635EA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446" y="4125885"/>
            <a:ext cx="5201611" cy="7802417"/>
          </a:xfrm>
          <a:prstGeom prst="rect">
            <a:avLst/>
          </a:prstGeom>
        </p:spPr>
      </p:pic>
      <p:pic>
        <p:nvPicPr>
          <p:cNvPr id="8" name="Picture 7" descr="A diagram of a house&#10;&#10;Description automatically generated">
            <a:extLst>
              <a:ext uri="{FF2B5EF4-FFF2-40B4-BE49-F238E27FC236}">
                <a16:creationId xmlns:a16="http://schemas.microsoft.com/office/drawing/2014/main" id="{4C243638-0CD8-A4BC-3B56-26769C505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481" y="4125884"/>
            <a:ext cx="5201611" cy="7802416"/>
          </a:xfrm>
          <a:prstGeom prst="rect">
            <a:avLst/>
          </a:prstGeom>
        </p:spPr>
      </p:pic>
      <p:pic>
        <p:nvPicPr>
          <p:cNvPr id="10" name="Picture 9" descr="A diagram of a triangle with circles and letters&#10;&#10;Description automatically generated">
            <a:extLst>
              <a:ext uri="{FF2B5EF4-FFF2-40B4-BE49-F238E27FC236}">
                <a16:creationId xmlns:a16="http://schemas.microsoft.com/office/drawing/2014/main" id="{70E159E3-1929-7E47-6932-1707460E06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0479" y="4125881"/>
            <a:ext cx="5201611" cy="7802417"/>
          </a:xfrm>
          <a:prstGeom prst="rect">
            <a:avLst/>
          </a:prstGeom>
        </p:spPr>
      </p:pic>
    </p:spTree>
    <p:extLst>
      <p:ext uri="{BB962C8B-B14F-4D97-AF65-F5344CB8AC3E}">
        <p14:creationId xmlns:p14="http://schemas.microsoft.com/office/powerpoint/2010/main" val="161638739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pPr>
              <a:spcBef>
                <a:spcPts val="0"/>
              </a:spcBef>
            </a:pPr>
            <a:r>
              <a:rPr lang="en-US" sz="4000" dirty="0"/>
              <a:t>The vertex-cover problem</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SAMPLE </a:t>
            </a:r>
            <a:r>
              <a:rPr lang="en-US" dirty="0" err="1"/>
              <a:t>cASE</a:t>
            </a:r>
            <a:endParaRPr lang="en-US" dirty="0"/>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7826189" y="4125886"/>
            <a:ext cx="14398812" cy="7802417"/>
          </a:xfrm>
        </p:spPr>
        <p:txBody>
          <a:bodyPr>
            <a:normAutofit/>
          </a:bodyPr>
          <a:lstStyle/>
          <a:p>
            <a:r>
              <a:rPr lang="en-US" sz="4400" dirty="0"/>
              <a:t>C = {</a:t>
            </a:r>
            <a:r>
              <a:rPr lang="en-US" sz="4400" dirty="0">
                <a:solidFill>
                  <a:schemeClr val="accent5"/>
                </a:solidFill>
              </a:rPr>
              <a:t>A, B, C, E</a:t>
            </a:r>
            <a:r>
              <a:rPr lang="en-US" sz="4400" dirty="0"/>
              <a:t>}</a:t>
            </a:r>
          </a:p>
          <a:p>
            <a:r>
              <a:rPr lang="en-US" sz="4400" dirty="0"/>
              <a:t>E’ = {</a:t>
            </a:r>
            <a:r>
              <a:rPr lang="en-US" sz="4400" strike="sngStrike" dirty="0">
                <a:solidFill>
                  <a:schemeClr val="bg2">
                    <a:lumMod val="10000"/>
                  </a:schemeClr>
                </a:solidFill>
              </a:rPr>
              <a:t>(C, E), (D, E)</a:t>
            </a:r>
            <a:r>
              <a:rPr lang="en-US" sz="4400" dirty="0"/>
              <a:t>} (Delete all edges incident to C or E)</a:t>
            </a:r>
          </a:p>
          <a:p>
            <a:r>
              <a:rPr lang="en-US" sz="4400" dirty="0"/>
              <a:t>E’ = {}</a:t>
            </a:r>
          </a:p>
        </p:txBody>
      </p:sp>
      <p:pic>
        <p:nvPicPr>
          <p:cNvPr id="7" name="Picture 6" descr="A diagram of a triangle with circles and letters&#10;&#10;Description automatically generated">
            <a:extLst>
              <a:ext uri="{FF2B5EF4-FFF2-40B4-BE49-F238E27FC236}">
                <a16:creationId xmlns:a16="http://schemas.microsoft.com/office/drawing/2014/main" id="{6324C83B-B43F-A400-DD3A-B0E8A34D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376" y="4125886"/>
            <a:ext cx="5201611" cy="7802417"/>
          </a:xfrm>
          <a:prstGeom prst="rect">
            <a:avLst/>
          </a:prstGeom>
        </p:spPr>
      </p:pic>
      <p:pic>
        <p:nvPicPr>
          <p:cNvPr id="6" name="Picture 5" descr="A diagram of a triangle with circles and dots&#10;&#10;Description automatically generated">
            <a:extLst>
              <a:ext uri="{FF2B5EF4-FFF2-40B4-BE49-F238E27FC236}">
                <a16:creationId xmlns:a16="http://schemas.microsoft.com/office/drawing/2014/main" id="{30D5BC06-54C1-32F6-5761-A09D635EA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446" y="4125885"/>
            <a:ext cx="5201611" cy="7802417"/>
          </a:xfrm>
          <a:prstGeom prst="rect">
            <a:avLst/>
          </a:prstGeom>
        </p:spPr>
      </p:pic>
      <p:pic>
        <p:nvPicPr>
          <p:cNvPr id="9" name="Picture 8" descr="A diagram of a triangle with circles and letters&#10;&#10;Description automatically generated">
            <a:extLst>
              <a:ext uri="{FF2B5EF4-FFF2-40B4-BE49-F238E27FC236}">
                <a16:creationId xmlns:a16="http://schemas.microsoft.com/office/drawing/2014/main" id="{D5DADD9D-73D9-067A-E76D-E3865CB34C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481" y="4125883"/>
            <a:ext cx="5201611" cy="7802417"/>
          </a:xfrm>
          <a:prstGeom prst="rect">
            <a:avLst/>
          </a:prstGeom>
        </p:spPr>
      </p:pic>
      <p:pic>
        <p:nvPicPr>
          <p:cNvPr id="8" name="Picture 7" descr="A diagram of a triangle with circles and letters&#10;&#10;Description automatically generated">
            <a:extLst>
              <a:ext uri="{FF2B5EF4-FFF2-40B4-BE49-F238E27FC236}">
                <a16:creationId xmlns:a16="http://schemas.microsoft.com/office/drawing/2014/main" id="{39DCBB5E-4648-DA8B-5AD1-3D62DC0110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0481" y="4152899"/>
            <a:ext cx="5183601" cy="7775401"/>
          </a:xfrm>
          <a:prstGeom prst="rect">
            <a:avLst/>
          </a:prstGeom>
        </p:spPr>
      </p:pic>
      <p:pic>
        <p:nvPicPr>
          <p:cNvPr id="11" name="Picture 10" descr="A diagram of a triangle with circles and dots&#10;&#10;Description automatically generated">
            <a:extLst>
              <a:ext uri="{FF2B5EF4-FFF2-40B4-BE49-F238E27FC236}">
                <a16:creationId xmlns:a16="http://schemas.microsoft.com/office/drawing/2014/main" id="{4A515449-F90D-653F-BD02-D9CA2D9900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0481" y="4125880"/>
            <a:ext cx="5201611" cy="7857753"/>
          </a:xfrm>
          <a:prstGeom prst="rect">
            <a:avLst/>
          </a:prstGeom>
        </p:spPr>
      </p:pic>
    </p:spTree>
    <p:extLst>
      <p:ext uri="{BB962C8B-B14F-4D97-AF65-F5344CB8AC3E}">
        <p14:creationId xmlns:p14="http://schemas.microsoft.com/office/powerpoint/2010/main" val="355212221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pPr>
              <a:spcBef>
                <a:spcPts val="0"/>
              </a:spcBef>
            </a:pPr>
            <a:r>
              <a:rPr lang="en-US" sz="4000" dirty="0"/>
              <a:t>The vertex-cover problem</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SAMPLE </a:t>
            </a:r>
            <a:r>
              <a:rPr lang="en-US" dirty="0" err="1"/>
              <a:t>cASE</a:t>
            </a:r>
            <a:endParaRPr lang="en-US" dirty="0"/>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7826189" y="4125886"/>
            <a:ext cx="14398812" cy="7802417"/>
          </a:xfrm>
        </p:spPr>
        <p:txBody>
          <a:bodyPr>
            <a:normAutofit/>
          </a:bodyPr>
          <a:lstStyle/>
          <a:p>
            <a:r>
              <a:rPr lang="en-US" sz="4400" dirty="0"/>
              <a:t>C = {</a:t>
            </a:r>
            <a:r>
              <a:rPr lang="en-US" sz="4400" dirty="0">
                <a:solidFill>
                  <a:schemeClr val="accent5"/>
                </a:solidFill>
              </a:rPr>
              <a:t>A, B, C, E</a:t>
            </a:r>
            <a:r>
              <a:rPr lang="en-US" sz="4400" dirty="0"/>
              <a:t>}</a:t>
            </a:r>
          </a:p>
          <a:p>
            <a:r>
              <a:rPr lang="en-US" sz="4400" dirty="0"/>
              <a:t>There are 4 vertices needed to cover all edges in the graph.</a:t>
            </a:r>
          </a:p>
          <a:p>
            <a:r>
              <a:rPr lang="en-US" sz="4400" dirty="0"/>
              <a:t>The optimal C* has 3 vertices (could be C*={A, B, E} or C*={B, C, E}), so for this exact graph, the approximation ratio is 4/3.</a:t>
            </a:r>
          </a:p>
        </p:txBody>
      </p:sp>
      <p:pic>
        <p:nvPicPr>
          <p:cNvPr id="7" name="Picture 6" descr="A diagram of a triangle with circles and letters&#10;&#10;Description automatically generated">
            <a:extLst>
              <a:ext uri="{FF2B5EF4-FFF2-40B4-BE49-F238E27FC236}">
                <a16:creationId xmlns:a16="http://schemas.microsoft.com/office/drawing/2014/main" id="{6324C83B-B43F-A400-DD3A-B0E8A34D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376" y="4125886"/>
            <a:ext cx="5201611" cy="7802417"/>
          </a:xfrm>
          <a:prstGeom prst="rect">
            <a:avLst/>
          </a:prstGeom>
        </p:spPr>
      </p:pic>
      <p:pic>
        <p:nvPicPr>
          <p:cNvPr id="6" name="Picture 5" descr="A diagram of a triangle with circles and dots&#10;&#10;Description automatically generated">
            <a:extLst>
              <a:ext uri="{FF2B5EF4-FFF2-40B4-BE49-F238E27FC236}">
                <a16:creationId xmlns:a16="http://schemas.microsoft.com/office/drawing/2014/main" id="{30D5BC06-54C1-32F6-5761-A09D635EA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446" y="4125885"/>
            <a:ext cx="5201611" cy="7802417"/>
          </a:xfrm>
          <a:prstGeom prst="rect">
            <a:avLst/>
          </a:prstGeom>
        </p:spPr>
      </p:pic>
      <p:pic>
        <p:nvPicPr>
          <p:cNvPr id="9" name="Picture 8" descr="A diagram of a triangle with circles and letters&#10;&#10;Description automatically generated">
            <a:extLst>
              <a:ext uri="{FF2B5EF4-FFF2-40B4-BE49-F238E27FC236}">
                <a16:creationId xmlns:a16="http://schemas.microsoft.com/office/drawing/2014/main" id="{D5DADD9D-73D9-067A-E76D-E3865CB34C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481" y="4125883"/>
            <a:ext cx="5201611" cy="7802417"/>
          </a:xfrm>
          <a:prstGeom prst="rect">
            <a:avLst/>
          </a:prstGeom>
        </p:spPr>
      </p:pic>
      <p:pic>
        <p:nvPicPr>
          <p:cNvPr id="8" name="Picture 7" descr="A diagram of a triangle with circles and letters&#10;&#10;Description automatically generated">
            <a:extLst>
              <a:ext uri="{FF2B5EF4-FFF2-40B4-BE49-F238E27FC236}">
                <a16:creationId xmlns:a16="http://schemas.microsoft.com/office/drawing/2014/main" id="{39DCBB5E-4648-DA8B-5AD1-3D62DC0110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0481" y="4152899"/>
            <a:ext cx="5183601" cy="7775401"/>
          </a:xfrm>
          <a:prstGeom prst="rect">
            <a:avLst/>
          </a:prstGeom>
        </p:spPr>
      </p:pic>
      <p:pic>
        <p:nvPicPr>
          <p:cNvPr id="11" name="Picture 10" descr="A diagram of a triangle with circles and dots&#10;&#10;Description automatically generated">
            <a:extLst>
              <a:ext uri="{FF2B5EF4-FFF2-40B4-BE49-F238E27FC236}">
                <a16:creationId xmlns:a16="http://schemas.microsoft.com/office/drawing/2014/main" id="{4A515449-F90D-653F-BD02-D9CA2D9900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0481" y="4125880"/>
            <a:ext cx="5201611" cy="7857753"/>
          </a:xfrm>
          <a:prstGeom prst="rect">
            <a:avLst/>
          </a:prstGeom>
        </p:spPr>
      </p:pic>
    </p:spTree>
    <p:extLst>
      <p:ext uri="{BB962C8B-B14F-4D97-AF65-F5344CB8AC3E}">
        <p14:creationId xmlns:p14="http://schemas.microsoft.com/office/powerpoint/2010/main" val="15016214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AEF6-3D06-95C4-8CC4-2021BE8626EB}"/>
              </a:ext>
            </a:extLst>
          </p:cNvPr>
          <p:cNvSpPr>
            <a:spLocks noGrp="1"/>
          </p:cNvSpPr>
          <p:nvPr>
            <p:ph type="title"/>
          </p:nvPr>
        </p:nvSpPr>
        <p:spPr/>
        <p:txBody>
          <a:bodyPr>
            <a:normAutofit fontScale="90000"/>
          </a:bodyPr>
          <a:lstStyle/>
          <a:p>
            <a:r>
              <a:rPr lang="en-US" dirty="0"/>
              <a:t>Outline Materials</a:t>
            </a:r>
          </a:p>
        </p:txBody>
      </p:sp>
      <p:sp>
        <p:nvSpPr>
          <p:cNvPr id="3" name="Text Placeholder 2">
            <a:extLst>
              <a:ext uri="{FF2B5EF4-FFF2-40B4-BE49-F238E27FC236}">
                <a16:creationId xmlns:a16="http://schemas.microsoft.com/office/drawing/2014/main" id="{D15B858E-1FFC-7556-AB3F-24E9101773F9}"/>
              </a:ext>
            </a:extLst>
          </p:cNvPr>
          <p:cNvSpPr>
            <a:spLocks noGrp="1"/>
          </p:cNvSpPr>
          <p:nvPr>
            <p:ph type="body" sz="quarter" idx="10"/>
          </p:nvPr>
        </p:nvSpPr>
        <p:spPr/>
        <p:txBody>
          <a:bodyPr/>
          <a:lstStyle/>
          <a:p>
            <a:r>
              <a:rPr lang="en-US" dirty="0"/>
              <a:t>Session 23</a:t>
            </a:r>
          </a:p>
        </p:txBody>
      </p:sp>
      <p:sp>
        <p:nvSpPr>
          <p:cNvPr id="4" name="Content Placeholder 3">
            <a:extLst>
              <a:ext uri="{FF2B5EF4-FFF2-40B4-BE49-F238E27FC236}">
                <a16:creationId xmlns:a16="http://schemas.microsoft.com/office/drawing/2014/main" id="{99DBC106-FF37-AB10-1DEF-3DB3616C74DC}"/>
              </a:ext>
            </a:extLst>
          </p:cNvPr>
          <p:cNvSpPr>
            <a:spLocks noGrp="1"/>
          </p:cNvSpPr>
          <p:nvPr>
            <p:ph sz="quarter" idx="11"/>
          </p:nvPr>
        </p:nvSpPr>
        <p:spPr>
          <a:xfrm>
            <a:off x="2167377" y="4013200"/>
            <a:ext cx="20057623" cy="7831636"/>
          </a:xfrm>
        </p:spPr>
        <p:txBody>
          <a:bodyPr>
            <a:normAutofit/>
          </a:bodyPr>
          <a:lstStyle/>
          <a:p>
            <a:pPr>
              <a:spcBef>
                <a:spcPts val="0"/>
              </a:spcBef>
            </a:pPr>
            <a:r>
              <a:rPr lang="en-US" sz="4400" dirty="0"/>
              <a:t>The vertex-cover problem</a:t>
            </a:r>
          </a:p>
          <a:p>
            <a:pPr>
              <a:spcBef>
                <a:spcPts val="0"/>
              </a:spcBef>
            </a:pPr>
            <a:r>
              <a:rPr lang="en-US" sz="4400" dirty="0"/>
              <a:t>Linear programming</a:t>
            </a:r>
          </a:p>
          <a:p>
            <a:pPr>
              <a:spcBef>
                <a:spcPts val="0"/>
              </a:spcBef>
            </a:pPr>
            <a:r>
              <a:rPr lang="en-US" sz="4400" dirty="0"/>
              <a:t>Approximating weighted vertex-cover problem using linear programming</a:t>
            </a:r>
          </a:p>
        </p:txBody>
      </p:sp>
    </p:spTree>
    <p:extLst>
      <p:ext uri="{BB962C8B-B14F-4D97-AF65-F5344CB8AC3E}">
        <p14:creationId xmlns:p14="http://schemas.microsoft.com/office/powerpoint/2010/main" val="356048408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8DD2-BE58-5BEB-4981-D4C89C7FB6CA}"/>
              </a:ext>
            </a:extLst>
          </p:cNvPr>
          <p:cNvSpPr>
            <a:spLocks noGrp="1"/>
          </p:cNvSpPr>
          <p:nvPr>
            <p:ph type="title"/>
          </p:nvPr>
        </p:nvSpPr>
        <p:spPr/>
        <p:txBody>
          <a:bodyPr>
            <a:normAutofit fontScale="90000"/>
          </a:bodyPr>
          <a:lstStyle/>
          <a:p>
            <a:r>
              <a:rPr lang="en-US" dirty="0"/>
              <a:t>Linear programming</a:t>
            </a:r>
          </a:p>
        </p:txBody>
      </p:sp>
      <p:sp>
        <p:nvSpPr>
          <p:cNvPr id="3" name="Text Placeholder 2">
            <a:extLst>
              <a:ext uri="{FF2B5EF4-FFF2-40B4-BE49-F238E27FC236}">
                <a16:creationId xmlns:a16="http://schemas.microsoft.com/office/drawing/2014/main" id="{B0F529AD-95F3-CCEF-8520-DF3EE7639308}"/>
              </a:ext>
            </a:extLst>
          </p:cNvPr>
          <p:cNvSpPr>
            <a:spLocks noGrp="1"/>
          </p:cNvSpPr>
          <p:nvPr>
            <p:ph type="body" sz="quarter" idx="10"/>
          </p:nvPr>
        </p:nvSpPr>
        <p:spPr/>
        <p:txBody>
          <a:bodyPr/>
          <a:lstStyle/>
          <a:p>
            <a:r>
              <a:rPr lang="en-US" dirty="0"/>
              <a:t>Definition</a:t>
            </a:r>
          </a:p>
        </p:txBody>
      </p:sp>
      <p:sp>
        <p:nvSpPr>
          <p:cNvPr id="4" name="Content Placeholder 3">
            <a:extLst>
              <a:ext uri="{FF2B5EF4-FFF2-40B4-BE49-F238E27FC236}">
                <a16:creationId xmlns:a16="http://schemas.microsoft.com/office/drawing/2014/main" id="{A279D52F-4DE5-93FC-BC7E-E707160F083F}"/>
              </a:ext>
            </a:extLst>
          </p:cNvPr>
          <p:cNvSpPr>
            <a:spLocks noGrp="1"/>
          </p:cNvSpPr>
          <p:nvPr>
            <p:ph sz="quarter" idx="11"/>
          </p:nvPr>
        </p:nvSpPr>
        <p:spPr/>
        <p:txBody>
          <a:bodyPr/>
          <a:lstStyle/>
          <a:p>
            <a:r>
              <a:rPr lang="en-US" dirty="0"/>
              <a:t>Many problems take the form of maximizing or minimizing an objective, given limited resources and competing constraints. </a:t>
            </a:r>
          </a:p>
          <a:p>
            <a:r>
              <a:rPr lang="en-US" dirty="0"/>
              <a:t>If you can specify:</a:t>
            </a:r>
          </a:p>
          <a:p>
            <a:pPr lvl="1"/>
            <a:r>
              <a:rPr lang="en-US" dirty="0">
                <a:solidFill>
                  <a:schemeClr val="accent4"/>
                </a:solidFill>
              </a:rPr>
              <a:t>The objective </a:t>
            </a:r>
            <a:r>
              <a:rPr lang="en-US" dirty="0"/>
              <a:t>as a </a:t>
            </a:r>
            <a:r>
              <a:rPr lang="en-US" dirty="0">
                <a:solidFill>
                  <a:schemeClr val="accent4"/>
                </a:solidFill>
              </a:rPr>
              <a:t>linear function </a:t>
            </a:r>
            <a:r>
              <a:rPr lang="en-US" dirty="0"/>
              <a:t>of certain variables, </a:t>
            </a:r>
          </a:p>
          <a:p>
            <a:pPr lvl="1"/>
            <a:r>
              <a:rPr lang="en-US" dirty="0">
                <a:solidFill>
                  <a:schemeClr val="accent4"/>
                </a:solidFill>
              </a:rPr>
              <a:t>The constraints </a:t>
            </a:r>
            <a:r>
              <a:rPr lang="en-US" dirty="0"/>
              <a:t>on resources as </a:t>
            </a:r>
            <a:r>
              <a:rPr lang="en-US" dirty="0">
                <a:solidFill>
                  <a:schemeClr val="accent4"/>
                </a:solidFill>
              </a:rPr>
              <a:t>equalities or inequalities </a:t>
            </a:r>
            <a:r>
              <a:rPr lang="en-US" dirty="0"/>
              <a:t>on those variables, </a:t>
            </a:r>
          </a:p>
          <a:p>
            <a:pPr lvl="1">
              <a:buFont typeface="Wingdings" pitchFamily="2" charset="2"/>
              <a:buChar char="Ø"/>
            </a:pPr>
            <a:r>
              <a:rPr lang="en-US" dirty="0"/>
              <a:t> Then you have a </a:t>
            </a:r>
            <a:r>
              <a:rPr lang="en-US" dirty="0">
                <a:solidFill>
                  <a:schemeClr val="accent4"/>
                </a:solidFill>
              </a:rPr>
              <a:t>linear-programming problem. </a:t>
            </a:r>
          </a:p>
          <a:p>
            <a:endParaRPr lang="en-US" dirty="0"/>
          </a:p>
        </p:txBody>
      </p:sp>
    </p:spTree>
    <p:extLst>
      <p:ext uri="{BB962C8B-B14F-4D97-AF65-F5344CB8AC3E}">
        <p14:creationId xmlns:p14="http://schemas.microsoft.com/office/powerpoint/2010/main" val="417717853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8DD2-BE58-5BEB-4981-D4C89C7FB6CA}"/>
              </a:ext>
            </a:extLst>
          </p:cNvPr>
          <p:cNvSpPr>
            <a:spLocks noGrp="1"/>
          </p:cNvSpPr>
          <p:nvPr>
            <p:ph type="title"/>
          </p:nvPr>
        </p:nvSpPr>
        <p:spPr/>
        <p:txBody>
          <a:bodyPr>
            <a:normAutofit fontScale="90000"/>
          </a:bodyPr>
          <a:lstStyle/>
          <a:p>
            <a:r>
              <a:rPr lang="en-US" dirty="0"/>
              <a:t>Linear programming</a:t>
            </a:r>
          </a:p>
        </p:txBody>
      </p:sp>
      <p:sp>
        <p:nvSpPr>
          <p:cNvPr id="3" name="Text Placeholder 2">
            <a:extLst>
              <a:ext uri="{FF2B5EF4-FFF2-40B4-BE49-F238E27FC236}">
                <a16:creationId xmlns:a16="http://schemas.microsoft.com/office/drawing/2014/main" id="{B0F529AD-95F3-CCEF-8520-DF3EE7639308}"/>
              </a:ext>
            </a:extLst>
          </p:cNvPr>
          <p:cNvSpPr>
            <a:spLocks noGrp="1"/>
          </p:cNvSpPr>
          <p:nvPr>
            <p:ph type="body" sz="quarter" idx="10"/>
          </p:nvPr>
        </p:nvSpPr>
        <p:spPr/>
        <p:txBody>
          <a:bodyPr/>
          <a:lstStyle/>
          <a:p>
            <a:r>
              <a:rPr lang="en-US" dirty="0"/>
              <a:t>Problem formulation</a:t>
            </a:r>
          </a:p>
        </p:txBody>
      </p:sp>
      <p:sp>
        <p:nvSpPr>
          <p:cNvPr id="4" name="Content Placeholder 3">
            <a:extLst>
              <a:ext uri="{FF2B5EF4-FFF2-40B4-BE49-F238E27FC236}">
                <a16:creationId xmlns:a16="http://schemas.microsoft.com/office/drawing/2014/main" id="{A279D52F-4DE5-93FC-BC7E-E707160F083F}"/>
              </a:ext>
            </a:extLst>
          </p:cNvPr>
          <p:cNvSpPr>
            <a:spLocks noGrp="1"/>
          </p:cNvSpPr>
          <p:nvPr>
            <p:ph sz="quarter" idx="11"/>
          </p:nvPr>
        </p:nvSpPr>
        <p:spPr/>
        <p:txBody>
          <a:bodyPr/>
          <a:lstStyle/>
          <a:p>
            <a:r>
              <a:rPr lang="en-US" dirty="0"/>
              <a:t>Linear programs arise in a variety of practical applications. We begin by studying an application in chocolate manufacturing:</a:t>
            </a:r>
          </a:p>
          <a:p>
            <a:pPr lvl="1"/>
            <a:r>
              <a:rPr lang="en-US" dirty="0"/>
              <a:t>Consider a chocolate manufacturing company that produces only two types of chocolate – </a:t>
            </a:r>
            <a:r>
              <a:rPr lang="en-US" dirty="0" err="1"/>
              <a:t>Reguler</a:t>
            </a:r>
            <a:r>
              <a:rPr lang="en-US" dirty="0"/>
              <a:t> and </a:t>
            </a:r>
            <a:r>
              <a:rPr lang="en-US" dirty="0" err="1"/>
              <a:t>ChocoMax</a:t>
            </a:r>
            <a:r>
              <a:rPr lang="en-US" dirty="0"/>
              <a:t>. Both the chocolates require Milk and Choco only.  To manufacture each unit, the following quantities are required:</a:t>
            </a:r>
          </a:p>
          <a:p>
            <a:pPr lvl="2">
              <a:buFont typeface="Courier New" panose="02070309020205020404" pitchFamily="49" charset="0"/>
              <a:buChar char="o"/>
            </a:pPr>
            <a:r>
              <a:rPr lang="en-US" dirty="0"/>
              <a:t>Each unit of </a:t>
            </a:r>
            <a:r>
              <a:rPr lang="en-US" dirty="0" err="1"/>
              <a:t>Reguler</a:t>
            </a:r>
            <a:r>
              <a:rPr lang="en-US" dirty="0"/>
              <a:t> requires 1 unit of Milk and 2 units of Choco</a:t>
            </a:r>
          </a:p>
          <a:p>
            <a:pPr lvl="2">
              <a:buFont typeface="Courier New" panose="02070309020205020404" pitchFamily="49" charset="0"/>
              <a:buChar char="o"/>
            </a:pPr>
            <a:r>
              <a:rPr lang="en-US" dirty="0"/>
              <a:t>Each unit of </a:t>
            </a:r>
            <a:r>
              <a:rPr lang="en-US" dirty="0" err="1"/>
              <a:t>ChocoMax</a:t>
            </a:r>
            <a:r>
              <a:rPr lang="en-US" dirty="0"/>
              <a:t> requires 1 unit of Milk and 3 units of Choco</a:t>
            </a:r>
          </a:p>
          <a:p>
            <a:pPr lvl="1"/>
            <a:r>
              <a:rPr lang="en-US" dirty="0"/>
              <a:t>The company kitchen has a total of 5 units of Milk and 12 units of Choco. On each sale, the company makes a profit of</a:t>
            </a:r>
          </a:p>
          <a:p>
            <a:pPr lvl="2">
              <a:buFont typeface="Courier New" panose="02070309020205020404" pitchFamily="49" charset="0"/>
              <a:buChar char="o"/>
            </a:pPr>
            <a:r>
              <a:rPr lang="en-US" dirty="0"/>
              <a:t>$5 per unit </a:t>
            </a:r>
            <a:r>
              <a:rPr lang="en-US" dirty="0" err="1"/>
              <a:t>Reguler</a:t>
            </a:r>
            <a:r>
              <a:rPr lang="en-US" dirty="0"/>
              <a:t> sold</a:t>
            </a:r>
          </a:p>
          <a:p>
            <a:pPr lvl="2">
              <a:buFont typeface="Courier New" panose="02070309020205020404" pitchFamily="49" charset="0"/>
              <a:buChar char="o"/>
            </a:pPr>
            <a:r>
              <a:rPr lang="en-US" dirty="0"/>
              <a:t>$6 per unit </a:t>
            </a:r>
            <a:r>
              <a:rPr lang="en-US" dirty="0" err="1"/>
              <a:t>ChocoMax</a:t>
            </a:r>
            <a:r>
              <a:rPr lang="en-US" dirty="0"/>
              <a:t> sold.</a:t>
            </a:r>
          </a:p>
          <a:p>
            <a:pPr lvl="1"/>
            <a:r>
              <a:rPr lang="en-US" dirty="0"/>
              <a:t>How many units of </a:t>
            </a:r>
            <a:r>
              <a:rPr lang="en-US" dirty="0" err="1"/>
              <a:t>Reguler</a:t>
            </a:r>
            <a:r>
              <a:rPr lang="en-US" dirty="0"/>
              <a:t> and </a:t>
            </a:r>
            <a:r>
              <a:rPr lang="en-US" dirty="0" err="1"/>
              <a:t>ChocoMax</a:t>
            </a:r>
            <a:r>
              <a:rPr lang="en-US" dirty="0"/>
              <a:t> should it produce respectively?</a:t>
            </a:r>
          </a:p>
          <a:p>
            <a:endParaRPr lang="en-US" dirty="0"/>
          </a:p>
        </p:txBody>
      </p:sp>
    </p:spTree>
    <p:extLst>
      <p:ext uri="{BB962C8B-B14F-4D97-AF65-F5344CB8AC3E}">
        <p14:creationId xmlns:p14="http://schemas.microsoft.com/office/powerpoint/2010/main" val="93003819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8DD2-BE58-5BEB-4981-D4C89C7FB6CA}"/>
              </a:ext>
            </a:extLst>
          </p:cNvPr>
          <p:cNvSpPr>
            <a:spLocks noGrp="1"/>
          </p:cNvSpPr>
          <p:nvPr>
            <p:ph type="title"/>
          </p:nvPr>
        </p:nvSpPr>
        <p:spPr/>
        <p:txBody>
          <a:bodyPr>
            <a:normAutofit fontScale="90000"/>
          </a:bodyPr>
          <a:lstStyle/>
          <a:p>
            <a:r>
              <a:rPr lang="en-US" dirty="0"/>
              <a:t>Linear programming</a:t>
            </a:r>
          </a:p>
        </p:txBody>
      </p:sp>
      <p:sp>
        <p:nvSpPr>
          <p:cNvPr id="3" name="Text Placeholder 2">
            <a:extLst>
              <a:ext uri="{FF2B5EF4-FFF2-40B4-BE49-F238E27FC236}">
                <a16:creationId xmlns:a16="http://schemas.microsoft.com/office/drawing/2014/main" id="{B0F529AD-95F3-CCEF-8520-DF3EE7639308}"/>
              </a:ext>
            </a:extLst>
          </p:cNvPr>
          <p:cNvSpPr>
            <a:spLocks noGrp="1"/>
          </p:cNvSpPr>
          <p:nvPr>
            <p:ph type="body" sz="quarter" idx="10"/>
          </p:nvPr>
        </p:nvSpPr>
        <p:spPr/>
        <p:txBody>
          <a:bodyPr/>
          <a:lstStyle/>
          <a:p>
            <a:r>
              <a:rPr lang="en-US" dirty="0"/>
              <a:t>Problem formulation</a:t>
            </a:r>
          </a:p>
        </p:txBody>
      </p:sp>
      <p:sp>
        <p:nvSpPr>
          <p:cNvPr id="4" name="Content Placeholder 3">
            <a:extLst>
              <a:ext uri="{FF2B5EF4-FFF2-40B4-BE49-F238E27FC236}">
                <a16:creationId xmlns:a16="http://schemas.microsoft.com/office/drawing/2014/main" id="{A279D52F-4DE5-93FC-BC7E-E707160F083F}"/>
              </a:ext>
            </a:extLst>
          </p:cNvPr>
          <p:cNvSpPr>
            <a:spLocks noGrp="1"/>
          </p:cNvSpPr>
          <p:nvPr>
            <p:ph sz="quarter" idx="11"/>
          </p:nvPr>
        </p:nvSpPr>
        <p:spPr/>
        <p:txBody>
          <a:bodyPr/>
          <a:lstStyle/>
          <a:p>
            <a:r>
              <a:rPr lang="en-US" dirty="0"/>
              <a:t>We represent the problem in tabular form:</a:t>
            </a:r>
          </a:p>
          <a:p>
            <a:endParaRPr lang="en-US" dirty="0"/>
          </a:p>
          <a:p>
            <a:endParaRPr lang="en-US" dirty="0"/>
          </a:p>
          <a:p>
            <a:endParaRPr lang="en-US" dirty="0"/>
          </a:p>
          <a:p>
            <a:endParaRPr lang="en-US" dirty="0"/>
          </a:p>
          <a:p>
            <a:endParaRPr lang="en-US" dirty="0"/>
          </a:p>
          <a:p>
            <a:endParaRPr lang="en-US" dirty="0"/>
          </a:p>
          <a:p>
            <a:r>
              <a:rPr lang="en-US" dirty="0"/>
              <a:t>Let </a:t>
            </a:r>
            <a:r>
              <a:rPr lang="en-US" dirty="0" err="1"/>
              <a:t>Reguler</a:t>
            </a:r>
            <a:r>
              <a:rPr lang="en-US" dirty="0"/>
              <a:t> be X and </a:t>
            </a:r>
            <a:r>
              <a:rPr lang="en-US" dirty="0" err="1"/>
              <a:t>ChocoMax</a:t>
            </a:r>
            <a:r>
              <a:rPr lang="en-US" dirty="0"/>
              <a:t> be Y.</a:t>
            </a:r>
          </a:p>
          <a:p>
            <a:r>
              <a:rPr lang="en-US" dirty="0"/>
              <a:t>By examining the table, we can say that the </a:t>
            </a:r>
            <a:r>
              <a:rPr lang="en-US" dirty="0">
                <a:solidFill>
                  <a:schemeClr val="accent4"/>
                </a:solidFill>
              </a:rPr>
              <a:t>objective</a:t>
            </a:r>
            <a:r>
              <a:rPr lang="en-US" dirty="0"/>
              <a:t> is to maximize the profit, which is 5X + 6Y</a:t>
            </a:r>
          </a:p>
          <a:p>
            <a:r>
              <a:rPr lang="en-US" dirty="0"/>
              <a:t>Then, we also have several </a:t>
            </a:r>
            <a:r>
              <a:rPr lang="en-US" dirty="0">
                <a:solidFill>
                  <a:schemeClr val="accent4"/>
                </a:solidFill>
              </a:rPr>
              <a:t>constraints.</a:t>
            </a:r>
          </a:p>
        </p:txBody>
      </p:sp>
      <p:graphicFrame>
        <p:nvGraphicFramePr>
          <p:cNvPr id="5" name="Table 5">
            <a:extLst>
              <a:ext uri="{FF2B5EF4-FFF2-40B4-BE49-F238E27FC236}">
                <a16:creationId xmlns:a16="http://schemas.microsoft.com/office/drawing/2014/main" id="{A0F9B896-58B7-733A-A449-83B1BDD5F5D3}"/>
              </a:ext>
            </a:extLst>
          </p:cNvPr>
          <p:cNvGraphicFramePr>
            <a:graphicFrameLocks noGrp="1"/>
          </p:cNvGraphicFramePr>
          <p:nvPr>
            <p:extLst>
              <p:ext uri="{D42A27DB-BD31-4B8C-83A1-F6EECF244321}">
                <p14:modId xmlns:p14="http://schemas.microsoft.com/office/powerpoint/2010/main" val="3760790308"/>
              </p:ext>
            </p:extLst>
          </p:nvPr>
        </p:nvGraphicFramePr>
        <p:xfrm>
          <a:off x="2746189" y="4966821"/>
          <a:ext cx="19470436" cy="3074520"/>
        </p:xfrm>
        <a:graphic>
          <a:graphicData uri="http://schemas.openxmlformats.org/drawingml/2006/table">
            <a:tbl>
              <a:tblPr firstRow="1" bandRow="1">
                <a:tableStyleId>{9D7B26C5-4107-4FEC-AEDC-1716B250A1EF}</a:tableStyleId>
              </a:tblPr>
              <a:tblGrid>
                <a:gridCol w="4867609">
                  <a:extLst>
                    <a:ext uri="{9D8B030D-6E8A-4147-A177-3AD203B41FA5}">
                      <a16:colId xmlns:a16="http://schemas.microsoft.com/office/drawing/2014/main" val="1441397238"/>
                    </a:ext>
                  </a:extLst>
                </a:gridCol>
                <a:gridCol w="4867609">
                  <a:extLst>
                    <a:ext uri="{9D8B030D-6E8A-4147-A177-3AD203B41FA5}">
                      <a16:colId xmlns:a16="http://schemas.microsoft.com/office/drawing/2014/main" val="1014672394"/>
                    </a:ext>
                  </a:extLst>
                </a:gridCol>
                <a:gridCol w="4867609">
                  <a:extLst>
                    <a:ext uri="{9D8B030D-6E8A-4147-A177-3AD203B41FA5}">
                      <a16:colId xmlns:a16="http://schemas.microsoft.com/office/drawing/2014/main" val="109911450"/>
                    </a:ext>
                  </a:extLst>
                </a:gridCol>
                <a:gridCol w="4867609">
                  <a:extLst>
                    <a:ext uri="{9D8B030D-6E8A-4147-A177-3AD203B41FA5}">
                      <a16:colId xmlns:a16="http://schemas.microsoft.com/office/drawing/2014/main" val="4068372071"/>
                    </a:ext>
                  </a:extLst>
                </a:gridCol>
              </a:tblGrid>
              <a:tr h="768630">
                <a:tc>
                  <a:txBody>
                    <a:bodyPr/>
                    <a:lstStyle/>
                    <a:p>
                      <a:endParaRPr lang="en-US" sz="4000" dirty="0">
                        <a:solidFill>
                          <a:schemeClr val="bg1"/>
                        </a:solidFill>
                      </a:endParaRPr>
                    </a:p>
                  </a:txBody>
                  <a:tcPr/>
                </a:tc>
                <a:tc>
                  <a:txBody>
                    <a:bodyPr/>
                    <a:lstStyle/>
                    <a:p>
                      <a:r>
                        <a:rPr lang="en-US" sz="4000" dirty="0">
                          <a:solidFill>
                            <a:schemeClr val="bg1"/>
                          </a:solidFill>
                        </a:rPr>
                        <a:t>Milk</a:t>
                      </a:r>
                    </a:p>
                  </a:txBody>
                  <a:tcPr/>
                </a:tc>
                <a:tc>
                  <a:txBody>
                    <a:bodyPr/>
                    <a:lstStyle/>
                    <a:p>
                      <a:r>
                        <a:rPr lang="en-US" sz="4000" dirty="0">
                          <a:solidFill>
                            <a:schemeClr val="bg1"/>
                          </a:solidFill>
                        </a:rPr>
                        <a:t>Choco</a:t>
                      </a:r>
                    </a:p>
                  </a:txBody>
                  <a:tcPr/>
                </a:tc>
                <a:tc>
                  <a:txBody>
                    <a:bodyPr/>
                    <a:lstStyle/>
                    <a:p>
                      <a:r>
                        <a:rPr lang="en-US" sz="4000" dirty="0">
                          <a:solidFill>
                            <a:schemeClr val="bg1"/>
                          </a:solidFill>
                        </a:rPr>
                        <a:t>Profit per unit</a:t>
                      </a:r>
                    </a:p>
                  </a:txBody>
                  <a:tcPr/>
                </a:tc>
                <a:extLst>
                  <a:ext uri="{0D108BD9-81ED-4DB2-BD59-A6C34878D82A}">
                    <a16:rowId xmlns:a16="http://schemas.microsoft.com/office/drawing/2014/main" val="3207876875"/>
                  </a:ext>
                </a:extLst>
              </a:tr>
              <a:tr h="768630">
                <a:tc>
                  <a:txBody>
                    <a:bodyPr/>
                    <a:lstStyle/>
                    <a:p>
                      <a:r>
                        <a:rPr lang="en-US" sz="4000" dirty="0" err="1">
                          <a:solidFill>
                            <a:schemeClr val="bg1"/>
                          </a:solidFill>
                        </a:rPr>
                        <a:t>Reguler</a:t>
                      </a:r>
                      <a:endParaRPr lang="en-US" sz="4000" dirty="0">
                        <a:solidFill>
                          <a:schemeClr val="bg1"/>
                        </a:solidFill>
                      </a:endParaRPr>
                    </a:p>
                  </a:txBody>
                  <a:tcPr/>
                </a:tc>
                <a:tc>
                  <a:txBody>
                    <a:bodyPr/>
                    <a:lstStyle/>
                    <a:p>
                      <a:r>
                        <a:rPr lang="en-US" sz="4000" dirty="0">
                          <a:solidFill>
                            <a:schemeClr val="bg1"/>
                          </a:solidFill>
                        </a:rPr>
                        <a:t>1</a:t>
                      </a:r>
                    </a:p>
                  </a:txBody>
                  <a:tcPr/>
                </a:tc>
                <a:tc>
                  <a:txBody>
                    <a:bodyPr/>
                    <a:lstStyle/>
                    <a:p>
                      <a:r>
                        <a:rPr lang="en-US" sz="4000" dirty="0">
                          <a:solidFill>
                            <a:schemeClr val="bg1"/>
                          </a:solidFill>
                        </a:rPr>
                        <a:t>2</a:t>
                      </a:r>
                    </a:p>
                  </a:txBody>
                  <a:tcPr/>
                </a:tc>
                <a:tc>
                  <a:txBody>
                    <a:bodyPr/>
                    <a:lstStyle/>
                    <a:p>
                      <a:r>
                        <a:rPr lang="en-US" sz="4000" dirty="0">
                          <a:solidFill>
                            <a:schemeClr val="bg1"/>
                          </a:solidFill>
                        </a:rPr>
                        <a:t>$5</a:t>
                      </a:r>
                    </a:p>
                  </a:txBody>
                  <a:tcPr/>
                </a:tc>
                <a:extLst>
                  <a:ext uri="{0D108BD9-81ED-4DB2-BD59-A6C34878D82A}">
                    <a16:rowId xmlns:a16="http://schemas.microsoft.com/office/drawing/2014/main" val="268657318"/>
                  </a:ext>
                </a:extLst>
              </a:tr>
              <a:tr h="768630">
                <a:tc>
                  <a:txBody>
                    <a:bodyPr/>
                    <a:lstStyle/>
                    <a:p>
                      <a:r>
                        <a:rPr lang="en-US" sz="4000" dirty="0" err="1">
                          <a:solidFill>
                            <a:schemeClr val="bg1"/>
                          </a:solidFill>
                        </a:rPr>
                        <a:t>ChocoMax</a:t>
                      </a:r>
                      <a:endParaRPr lang="en-US" sz="4000" dirty="0">
                        <a:solidFill>
                          <a:schemeClr val="bg1"/>
                        </a:solidFill>
                      </a:endParaRPr>
                    </a:p>
                  </a:txBody>
                  <a:tcPr/>
                </a:tc>
                <a:tc>
                  <a:txBody>
                    <a:bodyPr/>
                    <a:lstStyle/>
                    <a:p>
                      <a:r>
                        <a:rPr lang="en-US" sz="4000" dirty="0">
                          <a:solidFill>
                            <a:schemeClr val="bg1"/>
                          </a:solidFill>
                        </a:rPr>
                        <a:t>1</a:t>
                      </a:r>
                    </a:p>
                  </a:txBody>
                  <a:tcPr/>
                </a:tc>
                <a:tc>
                  <a:txBody>
                    <a:bodyPr/>
                    <a:lstStyle/>
                    <a:p>
                      <a:r>
                        <a:rPr lang="en-US" sz="4000" dirty="0">
                          <a:solidFill>
                            <a:schemeClr val="bg1"/>
                          </a:solidFill>
                        </a:rPr>
                        <a:t>3</a:t>
                      </a:r>
                    </a:p>
                  </a:txBody>
                  <a:tcPr/>
                </a:tc>
                <a:tc>
                  <a:txBody>
                    <a:bodyPr/>
                    <a:lstStyle/>
                    <a:p>
                      <a:r>
                        <a:rPr lang="en-US" sz="4000" dirty="0">
                          <a:solidFill>
                            <a:schemeClr val="bg1"/>
                          </a:solidFill>
                        </a:rPr>
                        <a:t>$6</a:t>
                      </a:r>
                    </a:p>
                  </a:txBody>
                  <a:tcPr/>
                </a:tc>
                <a:extLst>
                  <a:ext uri="{0D108BD9-81ED-4DB2-BD59-A6C34878D82A}">
                    <a16:rowId xmlns:a16="http://schemas.microsoft.com/office/drawing/2014/main" val="3306107609"/>
                  </a:ext>
                </a:extLst>
              </a:tr>
              <a:tr h="768630">
                <a:tc>
                  <a:txBody>
                    <a:bodyPr/>
                    <a:lstStyle/>
                    <a:p>
                      <a:r>
                        <a:rPr lang="en-US" sz="4000" dirty="0">
                          <a:solidFill>
                            <a:schemeClr val="bg1"/>
                          </a:solidFill>
                        </a:rPr>
                        <a:t>Total</a:t>
                      </a:r>
                    </a:p>
                  </a:txBody>
                  <a:tcPr/>
                </a:tc>
                <a:tc>
                  <a:txBody>
                    <a:bodyPr/>
                    <a:lstStyle/>
                    <a:p>
                      <a:r>
                        <a:rPr lang="en-US" sz="4000" dirty="0">
                          <a:solidFill>
                            <a:schemeClr val="bg1"/>
                          </a:solidFill>
                        </a:rPr>
                        <a:t>5</a:t>
                      </a:r>
                    </a:p>
                  </a:txBody>
                  <a:tcPr/>
                </a:tc>
                <a:tc>
                  <a:txBody>
                    <a:bodyPr/>
                    <a:lstStyle/>
                    <a:p>
                      <a:r>
                        <a:rPr lang="en-US" sz="4000" dirty="0">
                          <a:solidFill>
                            <a:schemeClr val="bg1"/>
                          </a:solidFill>
                        </a:rPr>
                        <a:t>12</a:t>
                      </a:r>
                    </a:p>
                  </a:txBody>
                  <a:tcPr/>
                </a:tc>
                <a:tc>
                  <a:txBody>
                    <a:bodyPr/>
                    <a:lstStyle/>
                    <a:p>
                      <a:endParaRPr lang="en-US" sz="4000" dirty="0">
                        <a:solidFill>
                          <a:schemeClr val="bg1"/>
                        </a:solidFill>
                      </a:endParaRPr>
                    </a:p>
                  </a:txBody>
                  <a:tcPr/>
                </a:tc>
                <a:extLst>
                  <a:ext uri="{0D108BD9-81ED-4DB2-BD59-A6C34878D82A}">
                    <a16:rowId xmlns:a16="http://schemas.microsoft.com/office/drawing/2014/main" val="1700861784"/>
                  </a:ext>
                </a:extLst>
              </a:tr>
            </a:tbl>
          </a:graphicData>
        </a:graphic>
      </p:graphicFrame>
    </p:spTree>
    <p:extLst>
      <p:ext uri="{BB962C8B-B14F-4D97-AF65-F5344CB8AC3E}">
        <p14:creationId xmlns:p14="http://schemas.microsoft.com/office/powerpoint/2010/main" val="143592709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98DD2-BE58-5BEB-4981-D4C89C7FB6CA}"/>
              </a:ext>
            </a:extLst>
          </p:cNvPr>
          <p:cNvSpPr>
            <a:spLocks noGrp="1"/>
          </p:cNvSpPr>
          <p:nvPr>
            <p:ph type="title"/>
          </p:nvPr>
        </p:nvSpPr>
        <p:spPr/>
        <p:txBody>
          <a:bodyPr>
            <a:normAutofit fontScale="90000"/>
          </a:bodyPr>
          <a:lstStyle/>
          <a:p>
            <a:r>
              <a:rPr lang="en-US" dirty="0"/>
              <a:t>Linear programming</a:t>
            </a:r>
          </a:p>
        </p:txBody>
      </p:sp>
      <p:sp>
        <p:nvSpPr>
          <p:cNvPr id="3" name="Text Placeholder 2">
            <a:extLst>
              <a:ext uri="{FF2B5EF4-FFF2-40B4-BE49-F238E27FC236}">
                <a16:creationId xmlns:a16="http://schemas.microsoft.com/office/drawing/2014/main" id="{B0F529AD-95F3-CCEF-8520-DF3EE7639308}"/>
              </a:ext>
            </a:extLst>
          </p:cNvPr>
          <p:cNvSpPr>
            <a:spLocks noGrp="1"/>
          </p:cNvSpPr>
          <p:nvPr>
            <p:ph type="body" sz="quarter" idx="10"/>
          </p:nvPr>
        </p:nvSpPr>
        <p:spPr/>
        <p:txBody>
          <a:bodyPr/>
          <a:lstStyle/>
          <a:p>
            <a:r>
              <a:rPr lang="en-US" dirty="0"/>
              <a:t>Problem formulation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279D52F-4DE5-93FC-BC7E-E707160F083F}"/>
                  </a:ext>
                </a:extLst>
              </p:cNvPr>
              <p:cNvSpPr>
                <a:spLocks noGrp="1"/>
              </p:cNvSpPr>
              <p:nvPr>
                <p:ph sz="quarter" idx="11"/>
              </p:nvPr>
            </p:nvSpPr>
            <p:spPr/>
            <p:txBody>
              <a:bodyPr>
                <a:normAutofit/>
              </a:bodyPr>
              <a:lstStyle/>
              <a:p>
                <a:r>
                  <a:rPr lang="en-US" dirty="0"/>
                  <a:t>The problem in linear programming would be:</a:t>
                </a:r>
              </a:p>
              <a:p>
                <a:pPr lvl="1"/>
                <a:r>
                  <a:rPr lang="en-US" dirty="0"/>
                  <a:t>Maximize 5X + 6Y</a:t>
                </a:r>
              </a:p>
              <a:p>
                <a:pPr lvl="1"/>
                <a:r>
                  <a:rPr lang="en-US" dirty="0"/>
                  <a:t>Subject to:</a:t>
                </a:r>
              </a:p>
              <a:p>
                <a:pPr marL="1962150" lvl="2" indent="-742950">
                  <a:buFont typeface="+mj-lt"/>
                  <a:buAutoNum type="alphaLcParenR"/>
                </a:pP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ea typeface="Cambria Math" panose="02040503050406030204" pitchFamily="18" charset="0"/>
                      </a:rPr>
                      <m:t>≤5</m:t>
                    </m:r>
                  </m:oMath>
                </a14:m>
                <a:r>
                  <a:rPr lang="en-US" dirty="0"/>
                  <a:t> (</a:t>
                </a:r>
                <a:r>
                  <a:rPr lang="en-US" i="1" dirty="0">
                    <a:solidFill>
                      <a:schemeClr val="accent4"/>
                    </a:solidFill>
                  </a:rPr>
                  <a:t>each unit of </a:t>
                </a:r>
                <a:r>
                  <a:rPr lang="en-US" i="1" dirty="0" err="1">
                    <a:solidFill>
                      <a:schemeClr val="accent4"/>
                    </a:solidFill>
                  </a:rPr>
                  <a:t>Reguler</a:t>
                </a:r>
                <a:r>
                  <a:rPr lang="en-US" i="1" dirty="0">
                    <a:solidFill>
                      <a:schemeClr val="accent4"/>
                    </a:solidFill>
                  </a:rPr>
                  <a:t> and </a:t>
                </a:r>
                <a:r>
                  <a:rPr lang="en-US" i="1" dirty="0" err="1">
                    <a:solidFill>
                      <a:schemeClr val="accent4"/>
                    </a:solidFill>
                  </a:rPr>
                  <a:t>ChocoMax</a:t>
                </a:r>
                <a:r>
                  <a:rPr lang="en-US" i="1" dirty="0">
                    <a:solidFill>
                      <a:schemeClr val="accent4"/>
                    </a:solidFill>
                  </a:rPr>
                  <a:t> requires 1 unit of Milk. The total amount of Milk available is 5</a:t>
                </a:r>
                <a:r>
                  <a:rPr lang="en-US" dirty="0"/>
                  <a:t>)</a:t>
                </a:r>
              </a:p>
              <a:p>
                <a:pPr marL="1962150" lvl="2" indent="-742950">
                  <a:buFont typeface="+mj-lt"/>
                  <a:buAutoNum type="alphaLcParenR"/>
                </a:pP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𝑋</m:t>
                    </m:r>
                    <m:r>
                      <a:rPr lang="en-US" b="0" i="1" smtClean="0">
                        <a:latin typeface="Cambria Math" panose="02040503050406030204" pitchFamily="18" charset="0"/>
                      </a:rPr>
                      <m:t>+3</m:t>
                    </m:r>
                    <m:r>
                      <a:rPr lang="en-US" b="0" i="1" smtClean="0">
                        <a:latin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≤12</m:t>
                    </m:r>
                  </m:oMath>
                </a14:m>
                <a:r>
                  <a:rPr lang="en-US" dirty="0"/>
                  <a:t> (</a:t>
                </a:r>
                <a:r>
                  <a:rPr lang="en-US" i="1" dirty="0">
                    <a:solidFill>
                      <a:schemeClr val="accent4"/>
                    </a:solidFill>
                  </a:rPr>
                  <a:t>each unit of </a:t>
                </a:r>
                <a:r>
                  <a:rPr lang="en-US" i="1" dirty="0" err="1">
                    <a:solidFill>
                      <a:schemeClr val="accent4"/>
                    </a:solidFill>
                  </a:rPr>
                  <a:t>Reguler</a:t>
                </a:r>
                <a:r>
                  <a:rPr lang="en-US" i="1" dirty="0">
                    <a:solidFill>
                      <a:schemeClr val="accent4"/>
                    </a:solidFill>
                  </a:rPr>
                  <a:t> and </a:t>
                </a:r>
                <a:r>
                  <a:rPr lang="en-US" i="1" dirty="0" err="1">
                    <a:solidFill>
                      <a:schemeClr val="accent4"/>
                    </a:solidFill>
                  </a:rPr>
                  <a:t>ChocoMax</a:t>
                </a:r>
                <a:r>
                  <a:rPr lang="en-US" i="1" dirty="0">
                    <a:solidFill>
                      <a:schemeClr val="accent4"/>
                    </a:solidFill>
                  </a:rPr>
                  <a:t> requires 2 units &amp; 3 units of Choco respectively. The total amount of Choco available is 12 units</a:t>
                </a:r>
                <a:r>
                  <a:rPr lang="en-US" dirty="0"/>
                  <a:t>)</a:t>
                </a:r>
              </a:p>
              <a:p>
                <a:pPr marL="1962150" lvl="2" indent="-742950">
                  <a:buFont typeface="+mj-lt"/>
                  <a:buAutoNum type="alphaLcParenR"/>
                </a:pP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ea typeface="Cambria Math" panose="02040503050406030204" pitchFamily="18" charset="0"/>
                      </a:rPr>
                      <m:t>≥0</m:t>
                    </m:r>
                  </m:oMath>
                </a14:m>
                <a:r>
                  <a:rPr lang="en-US" dirty="0"/>
                  <a:t> </a:t>
                </a:r>
                <a:r>
                  <a:rPr lang="en-US" dirty="0">
                    <a:solidFill>
                      <a:schemeClr val="accent4"/>
                    </a:solidFill>
                  </a:rPr>
                  <a:t>(</a:t>
                </a:r>
                <a:r>
                  <a:rPr lang="en-ID" dirty="0">
                    <a:solidFill>
                      <a:schemeClr val="accent4"/>
                    </a:solidFill>
                  </a:rPr>
                  <a:t>Also, the values for both units can only be integers</a:t>
                </a:r>
                <a:r>
                  <a:rPr lang="en-US" dirty="0">
                    <a:solidFill>
                      <a:schemeClr val="accent4"/>
                    </a:solidFill>
                  </a:rPr>
                  <a:t>)</a:t>
                </a:r>
              </a:p>
              <a:p>
                <a:pPr marL="1962150" lvl="2" indent="-742950">
                  <a:buFont typeface="+mj-lt"/>
                  <a:buAutoNum type="alphaLcParenR"/>
                </a:pPr>
                <a14:m>
                  <m:oMath xmlns:m="http://schemas.openxmlformats.org/officeDocument/2006/math">
                    <m:r>
                      <a:rPr lang="en-US" b="0" i="1" smtClean="0">
                        <a:latin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a:t> </a:t>
                </a:r>
                <a:r>
                  <a:rPr lang="en-US" dirty="0">
                    <a:solidFill>
                      <a:schemeClr val="accent4"/>
                    </a:solidFill>
                  </a:rPr>
                  <a:t>(</a:t>
                </a:r>
                <a:r>
                  <a:rPr lang="en-ID" dirty="0">
                    <a:solidFill>
                      <a:schemeClr val="accent4"/>
                    </a:solidFill>
                  </a:rPr>
                  <a:t>Also, the values for both units can only be integers</a:t>
                </a:r>
                <a:r>
                  <a:rPr lang="en-US" dirty="0">
                    <a:solidFill>
                      <a:schemeClr val="accent4"/>
                    </a:solidFill>
                  </a:rPr>
                  <a:t>)</a:t>
                </a:r>
              </a:p>
              <a:p>
                <a:pPr lvl="1">
                  <a:buFont typeface="Courier New" panose="02070309020205020404" pitchFamily="49" charset="0"/>
                  <a:buChar char="o"/>
                </a:pPr>
                <a:endParaRPr lang="en-US" dirty="0"/>
              </a:p>
            </p:txBody>
          </p:sp>
        </mc:Choice>
        <mc:Fallback xmlns="">
          <p:sp>
            <p:nvSpPr>
              <p:cNvPr id="4" name="Content Placeholder 3">
                <a:extLst>
                  <a:ext uri="{FF2B5EF4-FFF2-40B4-BE49-F238E27FC236}">
                    <a16:creationId xmlns:a16="http://schemas.microsoft.com/office/drawing/2014/main" id="{A279D52F-4DE5-93FC-BC7E-E707160F083F}"/>
                  </a:ext>
                </a:extLst>
              </p:cNvPr>
              <p:cNvSpPr>
                <a:spLocks noGrp="1" noRot="1" noChangeAspect="1" noMove="1" noResize="1" noEditPoints="1" noAdjustHandles="1" noChangeArrowheads="1" noChangeShapeType="1" noTextEdit="1"/>
              </p:cNvSpPr>
              <p:nvPr>
                <p:ph sz="quarter" idx="11"/>
              </p:nvPr>
            </p:nvSpPr>
            <p:spPr>
              <a:blipFill>
                <a:blip r:embed="rId2"/>
                <a:stretch>
                  <a:fillRect l="-1518" t="-2823" r="-1012"/>
                </a:stretch>
              </a:blipFill>
            </p:spPr>
            <p:txBody>
              <a:bodyPr/>
              <a:lstStyle/>
              <a:p>
                <a:r>
                  <a:rPr lang="en-US">
                    <a:noFill/>
                  </a:rPr>
                  <a:t> </a:t>
                </a:r>
              </a:p>
            </p:txBody>
          </p:sp>
        </mc:Fallback>
      </mc:AlternateContent>
    </p:spTree>
    <p:extLst>
      <p:ext uri="{BB962C8B-B14F-4D97-AF65-F5344CB8AC3E}">
        <p14:creationId xmlns:p14="http://schemas.microsoft.com/office/powerpoint/2010/main" val="24843410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5DD4-9AEC-3BA4-A070-0C68C950613E}"/>
              </a:ext>
            </a:extLst>
          </p:cNvPr>
          <p:cNvSpPr>
            <a:spLocks noGrp="1"/>
          </p:cNvSpPr>
          <p:nvPr>
            <p:ph type="title"/>
          </p:nvPr>
        </p:nvSpPr>
        <p:spPr/>
        <p:txBody>
          <a:bodyPr>
            <a:normAutofit fontScale="90000"/>
          </a:bodyPr>
          <a:lstStyle/>
          <a:p>
            <a:r>
              <a:rPr lang="en-US" dirty="0"/>
              <a:t>Linear Programming</a:t>
            </a:r>
          </a:p>
        </p:txBody>
      </p:sp>
      <p:sp>
        <p:nvSpPr>
          <p:cNvPr id="3" name="Text Placeholder 2">
            <a:extLst>
              <a:ext uri="{FF2B5EF4-FFF2-40B4-BE49-F238E27FC236}">
                <a16:creationId xmlns:a16="http://schemas.microsoft.com/office/drawing/2014/main" id="{C34A7D16-455F-AE44-A12C-8A56580FA556}"/>
              </a:ext>
            </a:extLst>
          </p:cNvPr>
          <p:cNvSpPr>
            <a:spLocks noGrp="1"/>
          </p:cNvSpPr>
          <p:nvPr>
            <p:ph type="body" sz="quarter" idx="10"/>
          </p:nvPr>
        </p:nvSpPr>
        <p:spPr/>
        <p:txBody>
          <a:bodyPr/>
          <a:lstStyle/>
          <a:p>
            <a:r>
              <a:rPr lang="en-US" dirty="0"/>
              <a:t>Solving with geometric procedure</a:t>
            </a:r>
          </a:p>
        </p:txBody>
      </p:sp>
      <p:pic>
        <p:nvPicPr>
          <p:cNvPr id="6" name="Content Placeholder 5" descr="A graph of a function&#10;&#10;Description automatically generated">
            <a:extLst>
              <a:ext uri="{FF2B5EF4-FFF2-40B4-BE49-F238E27FC236}">
                <a16:creationId xmlns:a16="http://schemas.microsoft.com/office/drawing/2014/main" id="{6A853C4B-0372-3588-9E54-DB93B32AFC23}"/>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2916507" y="4125886"/>
            <a:ext cx="9639300" cy="8483600"/>
          </a:xfrm>
        </p:spPr>
      </p:pic>
      <p:sp>
        <p:nvSpPr>
          <p:cNvPr id="7" name="Content Placeholder 3">
            <a:extLst>
              <a:ext uri="{FF2B5EF4-FFF2-40B4-BE49-F238E27FC236}">
                <a16:creationId xmlns:a16="http://schemas.microsoft.com/office/drawing/2014/main" id="{328808CF-6612-0CF2-0888-5F4904ACAF10}"/>
              </a:ext>
            </a:extLst>
          </p:cNvPr>
          <p:cNvSpPr txBox="1">
            <a:spLocks/>
          </p:cNvSpPr>
          <p:nvPr/>
        </p:nvSpPr>
        <p:spPr>
          <a:xfrm>
            <a:off x="2167378" y="4125886"/>
            <a:ext cx="9639300" cy="8523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4572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marR="0" indent="-457200" algn="l" defTabSz="2438338" rtl="0" eaLnBrk="1" latinLnBrk="0" hangingPunct="1">
              <a:lnSpc>
                <a:spcPct val="100000"/>
              </a:lnSpc>
              <a:spcBef>
                <a:spcPts val="600"/>
              </a:spcBef>
              <a:spcAft>
                <a:spcPts val="0"/>
              </a:spcAft>
              <a:buClrTx/>
              <a:buSzPct val="123000"/>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r>
              <a:rPr lang="en-ID" dirty="0"/>
              <a:t>Here, we have searched for each intersection point F, I, G, H for the maximum value for 5X+6Y, which is 27 on point I.</a:t>
            </a:r>
          </a:p>
          <a:p>
            <a:r>
              <a:rPr lang="en-ID" dirty="0"/>
              <a:t>We can see that X = 3 and Y = 2 as feasible solution which has objective value of 27.</a:t>
            </a:r>
          </a:p>
        </p:txBody>
      </p:sp>
    </p:spTree>
    <p:extLst>
      <p:ext uri="{BB962C8B-B14F-4D97-AF65-F5344CB8AC3E}">
        <p14:creationId xmlns:p14="http://schemas.microsoft.com/office/powerpoint/2010/main" val="272137860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E5C1-6AE1-B2FE-4FCB-1FF0EE5FF0D5}"/>
              </a:ext>
            </a:extLst>
          </p:cNvPr>
          <p:cNvSpPr>
            <a:spLocks noGrp="1"/>
          </p:cNvSpPr>
          <p:nvPr>
            <p:ph type="title"/>
          </p:nvPr>
        </p:nvSpPr>
        <p:spPr>
          <a:xfrm>
            <a:off x="2167377" y="1871164"/>
            <a:ext cx="21096035" cy="548564"/>
          </a:xfrm>
        </p:spPr>
        <p:txBody>
          <a:bodyPr>
            <a:normAutofit fontScale="90000"/>
          </a:bodyPr>
          <a:lstStyle/>
          <a:p>
            <a:r>
              <a:rPr lang="en-US" sz="4000" dirty="0"/>
              <a:t>Approximating weighted vertex-cover problem using linear programming</a:t>
            </a:r>
            <a:br>
              <a:rPr lang="en-US" sz="4000" dirty="0"/>
            </a:br>
            <a:endParaRPr lang="en-US" dirty="0"/>
          </a:p>
        </p:txBody>
      </p:sp>
      <p:sp>
        <p:nvSpPr>
          <p:cNvPr id="3" name="Text Placeholder 2">
            <a:extLst>
              <a:ext uri="{FF2B5EF4-FFF2-40B4-BE49-F238E27FC236}">
                <a16:creationId xmlns:a16="http://schemas.microsoft.com/office/drawing/2014/main" id="{D14ADE33-4885-B270-865E-88269DBC66E0}"/>
              </a:ext>
            </a:extLst>
          </p:cNvPr>
          <p:cNvSpPr>
            <a:spLocks noGrp="1"/>
          </p:cNvSpPr>
          <p:nvPr>
            <p:ph type="body" sz="quarter" idx="10"/>
          </p:nvPr>
        </p:nvSpPr>
        <p:spPr/>
        <p:txBody>
          <a:bodyPr/>
          <a:lstStyle/>
          <a:p>
            <a:r>
              <a:rPr lang="en-US" dirty="0"/>
              <a:t>Weighted vertex-cover problem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DFD6CF-2C65-239E-EB85-ACC5CF651855}"/>
                  </a:ext>
                </a:extLst>
              </p:cNvPr>
              <p:cNvSpPr>
                <a:spLocks noGrp="1"/>
              </p:cNvSpPr>
              <p:nvPr>
                <p:ph sz="quarter" idx="11"/>
              </p:nvPr>
            </p:nvSpPr>
            <p:spPr/>
            <p:txBody>
              <a:bodyPr>
                <a:normAutofit/>
              </a:bodyPr>
              <a:lstStyle/>
              <a:p>
                <a:pPr eaLnBrk="1" hangingPunct="1"/>
                <a:r>
                  <a:rPr lang="en-US" sz="4400" dirty="0"/>
                  <a:t>Now, let’s consider weighted vertex cover problem:</a:t>
                </a:r>
              </a:p>
              <a:p>
                <a:pPr lvl="1"/>
                <a:r>
                  <a:rPr lang="en-US" sz="4400" dirty="0"/>
                  <a:t>Input: An undirected graph G(V, E), where V represents the set of vertices and E represents the set of edges. </a:t>
                </a:r>
                <a:r>
                  <a:rPr lang="en-US" sz="4400" dirty="0">
                    <a:solidFill>
                      <a:schemeClr val="accent4"/>
                    </a:solidFill>
                  </a:rPr>
                  <a:t>Each vertices v has weight w(v).</a:t>
                </a:r>
              </a:p>
              <a:p>
                <a:pPr lvl="1"/>
                <a:endParaRPr lang="en-US" sz="4400" dirty="0"/>
              </a:p>
              <a:p>
                <a:pPr lvl="1"/>
                <a:r>
                  <a:rPr lang="en-US" sz="4400" dirty="0"/>
                  <a:t>Output: A vertex cover V’, which is a subset of V such that for every edge (u, v) in E, either u or v (or both) must be in V’.</a:t>
                </a:r>
              </a:p>
              <a:p>
                <a:pPr lvl="1"/>
                <a:endParaRPr lang="en-US" sz="4400" dirty="0"/>
              </a:p>
              <a:p>
                <a:pPr lvl="1"/>
                <a:r>
                  <a:rPr lang="en-US" sz="4400" dirty="0"/>
                  <a:t>The goal is to find the vertex cover V’ with the minimum </a:t>
                </a:r>
                <a:r>
                  <a:rPr lang="en-US" sz="4400" dirty="0">
                    <a:solidFill>
                      <a:schemeClr val="accent4"/>
                    </a:solidFill>
                  </a:rPr>
                  <a:t>total weight </a:t>
                </a:r>
                <a14:m>
                  <m:oMath xmlns:m="http://schemas.openxmlformats.org/officeDocument/2006/math">
                    <m:nary>
                      <m:naryPr>
                        <m:chr m:val="∑"/>
                        <m:supHide m:val="on"/>
                        <m:ctrlPr>
                          <a:rPr lang="en-US" sz="4400" i="1" smtClean="0">
                            <a:solidFill>
                              <a:schemeClr val="accent4"/>
                            </a:solidFill>
                            <a:latin typeface="Cambria Math" panose="02040503050406030204" pitchFamily="18" charset="0"/>
                          </a:rPr>
                        </m:ctrlPr>
                      </m:naryPr>
                      <m:sub>
                        <m:r>
                          <m:rPr>
                            <m:brk m:alnAt="7"/>
                          </m:rPr>
                          <a:rPr lang="en-US" sz="4400" b="0" i="1" smtClean="0">
                            <a:solidFill>
                              <a:schemeClr val="accent4"/>
                            </a:solidFill>
                            <a:latin typeface="Cambria Math" panose="02040503050406030204" pitchFamily="18" charset="0"/>
                          </a:rPr>
                          <m:t>𝑣</m:t>
                        </m:r>
                        <m:r>
                          <a:rPr lang="en-US" sz="4400" b="0" i="1" smtClean="0">
                            <a:solidFill>
                              <a:schemeClr val="accent4"/>
                            </a:solidFill>
                            <a:latin typeface="Cambria Math" panose="02040503050406030204" pitchFamily="18" charset="0"/>
                            <a:ea typeface="Cambria Math" panose="02040503050406030204" pitchFamily="18" charset="0"/>
                          </a:rPr>
                          <m:t>∈</m:t>
                        </m:r>
                        <m:r>
                          <a:rPr lang="en-US" sz="4400" b="0" i="1" smtClean="0">
                            <a:solidFill>
                              <a:schemeClr val="accent4"/>
                            </a:solidFill>
                            <a:latin typeface="Cambria Math" panose="02040503050406030204" pitchFamily="18" charset="0"/>
                            <a:ea typeface="Cambria Math" panose="02040503050406030204" pitchFamily="18" charset="0"/>
                          </a:rPr>
                          <m:t>𝑉</m:t>
                        </m:r>
                        <m:r>
                          <a:rPr lang="en-US" sz="4400" b="0" i="1" smtClean="0">
                            <a:solidFill>
                              <a:schemeClr val="accent4"/>
                            </a:solidFill>
                            <a:latin typeface="Cambria Math" panose="02040503050406030204" pitchFamily="18" charset="0"/>
                            <a:ea typeface="Cambria Math" panose="02040503050406030204" pitchFamily="18" charset="0"/>
                          </a:rPr>
                          <m:t>′</m:t>
                        </m:r>
                      </m:sub>
                      <m:sup/>
                      <m:e>
                        <m:r>
                          <a:rPr lang="en-US" sz="4400" b="0" i="1" smtClean="0">
                            <a:solidFill>
                              <a:schemeClr val="accent4"/>
                            </a:solidFill>
                            <a:latin typeface="Cambria Math" panose="02040503050406030204" pitchFamily="18" charset="0"/>
                          </a:rPr>
                          <m:t>𝑤</m:t>
                        </m:r>
                        <m:r>
                          <a:rPr lang="en-US" sz="4400" b="0" i="1" smtClean="0">
                            <a:solidFill>
                              <a:schemeClr val="accent4"/>
                            </a:solidFill>
                            <a:latin typeface="Cambria Math" panose="02040503050406030204" pitchFamily="18" charset="0"/>
                          </a:rPr>
                          <m:t>(</m:t>
                        </m:r>
                        <m:r>
                          <a:rPr lang="en-US" sz="4400" b="0" i="1" smtClean="0">
                            <a:solidFill>
                              <a:schemeClr val="accent4"/>
                            </a:solidFill>
                            <a:latin typeface="Cambria Math" panose="02040503050406030204" pitchFamily="18" charset="0"/>
                          </a:rPr>
                          <m:t>𝑣</m:t>
                        </m:r>
                        <m:r>
                          <a:rPr lang="en-US" sz="4400" b="0" i="1" smtClean="0">
                            <a:solidFill>
                              <a:schemeClr val="accent4"/>
                            </a:solidFill>
                            <a:latin typeface="Cambria Math" panose="02040503050406030204" pitchFamily="18" charset="0"/>
                          </a:rPr>
                          <m:t>)</m:t>
                        </m:r>
                      </m:e>
                    </m:nary>
                  </m:oMath>
                </a14:m>
                <a:r>
                  <a:rPr lang="en-US" sz="4400" dirty="0"/>
                  <a:t>.</a:t>
                </a:r>
              </a:p>
              <a:p>
                <a:endParaRPr lang="en-US" sz="4400" dirty="0"/>
              </a:p>
            </p:txBody>
          </p:sp>
        </mc:Choice>
        <mc:Fallback xmlns="">
          <p:sp>
            <p:nvSpPr>
              <p:cNvPr id="4" name="Content Placeholder 3">
                <a:extLst>
                  <a:ext uri="{FF2B5EF4-FFF2-40B4-BE49-F238E27FC236}">
                    <a16:creationId xmlns:a16="http://schemas.microsoft.com/office/drawing/2014/main" id="{1ADFD6CF-2C65-239E-EB85-ACC5CF651855}"/>
                  </a:ext>
                </a:extLst>
              </p:cNvPr>
              <p:cNvSpPr>
                <a:spLocks noGrp="1" noRot="1" noChangeAspect="1" noMove="1" noResize="1" noEditPoints="1" noAdjustHandles="1" noChangeArrowheads="1" noChangeShapeType="1" noTextEdit="1"/>
              </p:cNvSpPr>
              <p:nvPr>
                <p:ph sz="quarter" idx="11"/>
              </p:nvPr>
            </p:nvSpPr>
            <p:spPr>
              <a:blipFill>
                <a:blip r:embed="rId2"/>
                <a:stretch>
                  <a:fillRect l="-1645" t="-2972"/>
                </a:stretch>
              </a:blipFill>
            </p:spPr>
            <p:txBody>
              <a:bodyPr/>
              <a:lstStyle/>
              <a:p>
                <a:r>
                  <a:rPr lang="en-US">
                    <a:noFill/>
                  </a:rPr>
                  <a:t> </a:t>
                </a:r>
              </a:p>
            </p:txBody>
          </p:sp>
        </mc:Fallback>
      </mc:AlternateContent>
    </p:spTree>
    <p:extLst>
      <p:ext uri="{BB962C8B-B14F-4D97-AF65-F5344CB8AC3E}">
        <p14:creationId xmlns:p14="http://schemas.microsoft.com/office/powerpoint/2010/main" val="376999948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E5C1-6AE1-B2FE-4FCB-1FF0EE5FF0D5}"/>
              </a:ext>
            </a:extLst>
          </p:cNvPr>
          <p:cNvSpPr>
            <a:spLocks noGrp="1"/>
          </p:cNvSpPr>
          <p:nvPr>
            <p:ph type="title"/>
          </p:nvPr>
        </p:nvSpPr>
        <p:spPr>
          <a:xfrm>
            <a:off x="2167377" y="1871164"/>
            <a:ext cx="21096035" cy="548564"/>
          </a:xfrm>
        </p:spPr>
        <p:txBody>
          <a:bodyPr>
            <a:normAutofit fontScale="90000"/>
          </a:bodyPr>
          <a:lstStyle/>
          <a:p>
            <a:r>
              <a:rPr lang="en-US" sz="4000" dirty="0"/>
              <a:t>Approximating weighted vertex-cover problem using linear programming</a:t>
            </a:r>
            <a:br>
              <a:rPr lang="en-US" sz="4000" dirty="0"/>
            </a:br>
            <a:endParaRPr lang="en-US" dirty="0"/>
          </a:p>
        </p:txBody>
      </p:sp>
      <p:sp>
        <p:nvSpPr>
          <p:cNvPr id="3" name="Text Placeholder 2">
            <a:extLst>
              <a:ext uri="{FF2B5EF4-FFF2-40B4-BE49-F238E27FC236}">
                <a16:creationId xmlns:a16="http://schemas.microsoft.com/office/drawing/2014/main" id="{D14ADE33-4885-B270-865E-88269DBC66E0}"/>
              </a:ext>
            </a:extLst>
          </p:cNvPr>
          <p:cNvSpPr>
            <a:spLocks noGrp="1"/>
          </p:cNvSpPr>
          <p:nvPr>
            <p:ph type="body" sz="quarter" idx="10"/>
          </p:nvPr>
        </p:nvSpPr>
        <p:spPr/>
        <p:txBody>
          <a:bodyPr/>
          <a:lstStyle/>
          <a:p>
            <a:r>
              <a:rPr lang="en-US" dirty="0"/>
              <a:t>Weighted vertex-cover problem</a:t>
            </a:r>
          </a:p>
        </p:txBody>
      </p:sp>
      <p:sp>
        <p:nvSpPr>
          <p:cNvPr id="4" name="Content Placeholder 3">
            <a:extLst>
              <a:ext uri="{FF2B5EF4-FFF2-40B4-BE49-F238E27FC236}">
                <a16:creationId xmlns:a16="http://schemas.microsoft.com/office/drawing/2014/main" id="{1ADFD6CF-2C65-239E-EB85-ACC5CF651855}"/>
              </a:ext>
            </a:extLst>
          </p:cNvPr>
          <p:cNvSpPr>
            <a:spLocks noGrp="1"/>
          </p:cNvSpPr>
          <p:nvPr>
            <p:ph sz="quarter" idx="11"/>
          </p:nvPr>
        </p:nvSpPr>
        <p:spPr>
          <a:xfrm>
            <a:off x="2167378" y="4125886"/>
            <a:ext cx="11441046" cy="8523314"/>
          </a:xfrm>
        </p:spPr>
        <p:txBody>
          <a:bodyPr>
            <a:normAutofit/>
          </a:bodyPr>
          <a:lstStyle/>
          <a:p>
            <a:pPr eaLnBrk="1" hangingPunct="1"/>
            <a:r>
              <a:rPr lang="en-US" sz="4400" dirty="0"/>
              <a:t>The greedy approximation algorithm from before will not work here as we can see from the example</a:t>
            </a:r>
          </a:p>
          <a:p>
            <a:pPr eaLnBrk="1" hangingPunct="1"/>
            <a:r>
              <a:rPr lang="en-US" sz="4400" dirty="0"/>
              <a:t>The greedy approximation algorithm would start with (a, b) and cover it by putting {a, b} into C. </a:t>
            </a:r>
          </a:p>
          <a:p>
            <a:pPr lvl="1">
              <a:buFont typeface="Wingdings" pitchFamily="2" charset="2"/>
              <a:buChar char="Ø"/>
            </a:pPr>
            <a:r>
              <a:rPr lang="en-US" sz="4400" dirty="0">
                <a:solidFill>
                  <a:schemeClr val="accent4"/>
                </a:solidFill>
              </a:rPr>
              <a:t> Cover all edges, but weighted 101</a:t>
            </a:r>
          </a:p>
          <a:p>
            <a:r>
              <a:rPr lang="en-US" sz="4400" dirty="0"/>
              <a:t>Much worse than the optimal solution which consist of picking vertices </a:t>
            </a:r>
            <a:r>
              <a:rPr lang="en-US" sz="4400" dirty="0">
                <a:solidFill>
                  <a:schemeClr val="accent4"/>
                </a:solidFill>
              </a:rPr>
              <a:t>{b, c, d, e, f}, the total weight would be only 5</a:t>
            </a:r>
            <a:r>
              <a:rPr lang="en-US" sz="4400" dirty="0"/>
              <a:t>. </a:t>
            </a:r>
          </a:p>
        </p:txBody>
      </p:sp>
      <p:pic>
        <p:nvPicPr>
          <p:cNvPr id="6" name="Picture 5" descr="A diagram of a network&#10;&#10;Description automatically generated">
            <a:extLst>
              <a:ext uri="{FF2B5EF4-FFF2-40B4-BE49-F238E27FC236}">
                <a16:creationId xmlns:a16="http://schemas.microsoft.com/office/drawing/2014/main" id="{7B5DF98A-00A3-128F-7AA5-C7FCE683E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0598" y="4125886"/>
            <a:ext cx="8376024" cy="6994871"/>
          </a:xfrm>
          <a:prstGeom prst="rect">
            <a:avLst/>
          </a:prstGeom>
        </p:spPr>
      </p:pic>
    </p:spTree>
    <p:extLst>
      <p:ext uri="{BB962C8B-B14F-4D97-AF65-F5344CB8AC3E}">
        <p14:creationId xmlns:p14="http://schemas.microsoft.com/office/powerpoint/2010/main" val="176662772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E5C1-6AE1-B2FE-4FCB-1FF0EE5FF0D5}"/>
              </a:ext>
            </a:extLst>
          </p:cNvPr>
          <p:cNvSpPr>
            <a:spLocks noGrp="1"/>
          </p:cNvSpPr>
          <p:nvPr>
            <p:ph type="title"/>
          </p:nvPr>
        </p:nvSpPr>
        <p:spPr>
          <a:xfrm>
            <a:off x="2167377" y="1871164"/>
            <a:ext cx="21096035" cy="548564"/>
          </a:xfrm>
        </p:spPr>
        <p:txBody>
          <a:bodyPr>
            <a:normAutofit fontScale="90000"/>
          </a:bodyPr>
          <a:lstStyle/>
          <a:p>
            <a:r>
              <a:rPr lang="en-US" sz="4000" dirty="0"/>
              <a:t>Approximating weighted vertex-cover problem using linear programming</a:t>
            </a:r>
            <a:br>
              <a:rPr lang="en-US" sz="4000" dirty="0"/>
            </a:br>
            <a:endParaRPr lang="en-US" dirty="0"/>
          </a:p>
        </p:txBody>
      </p:sp>
      <p:sp>
        <p:nvSpPr>
          <p:cNvPr id="3" name="Text Placeholder 2">
            <a:extLst>
              <a:ext uri="{FF2B5EF4-FFF2-40B4-BE49-F238E27FC236}">
                <a16:creationId xmlns:a16="http://schemas.microsoft.com/office/drawing/2014/main" id="{D14ADE33-4885-B270-865E-88269DBC66E0}"/>
              </a:ext>
            </a:extLst>
          </p:cNvPr>
          <p:cNvSpPr>
            <a:spLocks noGrp="1"/>
          </p:cNvSpPr>
          <p:nvPr>
            <p:ph type="body" sz="quarter" idx="10"/>
          </p:nvPr>
        </p:nvSpPr>
        <p:spPr/>
        <p:txBody>
          <a:bodyPr/>
          <a:lstStyle/>
          <a:p>
            <a:r>
              <a:rPr lang="en-US" dirty="0"/>
              <a:t>Weighted vertex-cover problem</a:t>
            </a:r>
          </a:p>
        </p:txBody>
      </p:sp>
      <p:sp>
        <p:nvSpPr>
          <p:cNvPr id="4" name="Content Placeholder 3">
            <a:extLst>
              <a:ext uri="{FF2B5EF4-FFF2-40B4-BE49-F238E27FC236}">
                <a16:creationId xmlns:a16="http://schemas.microsoft.com/office/drawing/2014/main" id="{1ADFD6CF-2C65-239E-EB85-ACC5CF651855}"/>
              </a:ext>
            </a:extLst>
          </p:cNvPr>
          <p:cNvSpPr>
            <a:spLocks noGrp="1"/>
          </p:cNvSpPr>
          <p:nvPr>
            <p:ph sz="quarter" idx="11"/>
          </p:nvPr>
        </p:nvSpPr>
        <p:spPr>
          <a:xfrm>
            <a:off x="2167377" y="4125886"/>
            <a:ext cx="19939587" cy="8523314"/>
          </a:xfrm>
        </p:spPr>
        <p:txBody>
          <a:bodyPr>
            <a:normAutofit/>
          </a:bodyPr>
          <a:lstStyle/>
          <a:p>
            <a:r>
              <a:rPr lang="en-US" sz="4400" dirty="0"/>
              <a:t>How do we develop a 2-approximate algorithm for the problem? </a:t>
            </a:r>
          </a:p>
          <a:p>
            <a:pPr lvl="1">
              <a:buFont typeface="Wingdings" pitchFamily="2" charset="2"/>
              <a:buChar char="Ø"/>
            </a:pPr>
            <a:r>
              <a:rPr lang="en-US" sz="4400" dirty="0"/>
              <a:t> Compute a lower bound on the weight of the minimum-weight vertex cover using a linear program. </a:t>
            </a:r>
          </a:p>
          <a:p>
            <a:pPr lvl="1">
              <a:buFont typeface="Wingdings" pitchFamily="2" charset="2"/>
              <a:buChar char="Ø"/>
            </a:pPr>
            <a:r>
              <a:rPr lang="en-US" sz="4400" dirty="0"/>
              <a:t> “Round” this solution and use it to obtain a vertex cover. </a:t>
            </a:r>
          </a:p>
          <a:p>
            <a:endParaRPr lang="en-US" sz="4400" dirty="0"/>
          </a:p>
        </p:txBody>
      </p:sp>
    </p:spTree>
    <p:extLst>
      <p:ext uri="{BB962C8B-B14F-4D97-AF65-F5344CB8AC3E}">
        <p14:creationId xmlns:p14="http://schemas.microsoft.com/office/powerpoint/2010/main" val="39252764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E5C1-6AE1-B2FE-4FCB-1FF0EE5FF0D5}"/>
              </a:ext>
            </a:extLst>
          </p:cNvPr>
          <p:cNvSpPr>
            <a:spLocks noGrp="1"/>
          </p:cNvSpPr>
          <p:nvPr>
            <p:ph type="title"/>
          </p:nvPr>
        </p:nvSpPr>
        <p:spPr>
          <a:xfrm>
            <a:off x="2167377" y="1871164"/>
            <a:ext cx="21096035" cy="548564"/>
          </a:xfrm>
        </p:spPr>
        <p:txBody>
          <a:bodyPr>
            <a:normAutofit fontScale="90000"/>
          </a:bodyPr>
          <a:lstStyle/>
          <a:p>
            <a:r>
              <a:rPr lang="en-US" sz="4000" dirty="0"/>
              <a:t>Approximating weighted vertex-cover problem using linear programming</a:t>
            </a:r>
            <a:br>
              <a:rPr lang="en-US" sz="4000" dirty="0"/>
            </a:br>
            <a:endParaRPr lang="en-US" dirty="0"/>
          </a:p>
        </p:txBody>
      </p:sp>
      <p:sp>
        <p:nvSpPr>
          <p:cNvPr id="3" name="Text Placeholder 2">
            <a:extLst>
              <a:ext uri="{FF2B5EF4-FFF2-40B4-BE49-F238E27FC236}">
                <a16:creationId xmlns:a16="http://schemas.microsoft.com/office/drawing/2014/main" id="{D14ADE33-4885-B270-865E-88269DBC66E0}"/>
              </a:ext>
            </a:extLst>
          </p:cNvPr>
          <p:cNvSpPr>
            <a:spLocks noGrp="1"/>
          </p:cNvSpPr>
          <p:nvPr>
            <p:ph type="body" sz="quarter" idx="10"/>
          </p:nvPr>
        </p:nvSpPr>
        <p:spPr/>
        <p:txBody>
          <a:bodyPr/>
          <a:lstStyle/>
          <a:p>
            <a:r>
              <a:rPr lang="en-US" dirty="0"/>
              <a:t>Weighted vertex-cover problem</a:t>
            </a:r>
          </a:p>
        </p:txBody>
      </p:sp>
      <p:pic>
        <p:nvPicPr>
          <p:cNvPr id="6" name="Content Placeholder 5" descr="A screenshot of a math problem&#10;&#10;Description automatically generated">
            <a:extLst>
              <a:ext uri="{FF2B5EF4-FFF2-40B4-BE49-F238E27FC236}">
                <a16:creationId xmlns:a16="http://schemas.microsoft.com/office/drawing/2014/main" id="{0BE7DB43-9C6A-7F8C-F8B1-68389034753F}"/>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2167377" y="4087905"/>
            <a:ext cx="20302731" cy="6665656"/>
          </a:xfr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B9244CD-5173-C672-8135-EF51EBFC3085}"/>
                  </a:ext>
                </a:extLst>
              </p14:cNvPr>
              <p14:cNvContentPartPr/>
              <p14:nvPr/>
            </p14:nvContentPartPr>
            <p14:xfrm>
              <a:off x="6383668" y="6741593"/>
              <a:ext cx="3902400" cy="695160"/>
            </p14:xfrm>
          </p:contentPart>
        </mc:Choice>
        <mc:Fallback xmlns="">
          <p:pic>
            <p:nvPicPr>
              <p:cNvPr id="7" name="Ink 6">
                <a:extLst>
                  <a:ext uri="{FF2B5EF4-FFF2-40B4-BE49-F238E27FC236}">
                    <a16:creationId xmlns:a16="http://schemas.microsoft.com/office/drawing/2014/main" id="{9B9244CD-5173-C672-8135-EF51EBFC3085}"/>
                  </a:ext>
                </a:extLst>
              </p:cNvPr>
              <p:cNvPicPr/>
              <p:nvPr/>
            </p:nvPicPr>
            <p:blipFill>
              <a:blip r:embed="rId4"/>
              <a:stretch>
                <a:fillRect/>
              </a:stretch>
            </p:blipFill>
            <p:spPr>
              <a:xfrm>
                <a:off x="6320668" y="6678953"/>
                <a:ext cx="4028040" cy="820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4C70BD5-FABF-7F42-BD44-5AC75962E062}"/>
                  </a:ext>
                </a:extLst>
              </p14:cNvPr>
              <p14:cNvContentPartPr/>
              <p14:nvPr/>
            </p14:nvContentPartPr>
            <p14:xfrm>
              <a:off x="7104388" y="7051193"/>
              <a:ext cx="2871720" cy="266400"/>
            </p14:xfrm>
          </p:contentPart>
        </mc:Choice>
        <mc:Fallback xmlns="">
          <p:pic>
            <p:nvPicPr>
              <p:cNvPr id="8" name="Ink 7">
                <a:extLst>
                  <a:ext uri="{FF2B5EF4-FFF2-40B4-BE49-F238E27FC236}">
                    <a16:creationId xmlns:a16="http://schemas.microsoft.com/office/drawing/2014/main" id="{D4C70BD5-FABF-7F42-BD44-5AC75962E062}"/>
                  </a:ext>
                </a:extLst>
              </p:cNvPr>
              <p:cNvPicPr/>
              <p:nvPr/>
            </p:nvPicPr>
            <p:blipFill>
              <a:blip r:embed="rId6"/>
              <a:stretch>
                <a:fillRect/>
              </a:stretch>
            </p:blipFill>
            <p:spPr>
              <a:xfrm>
                <a:off x="7041388" y="6988553"/>
                <a:ext cx="2997360" cy="392040"/>
              </a:xfrm>
              <a:prstGeom prst="rect">
                <a:avLst/>
              </a:prstGeom>
            </p:spPr>
          </p:pic>
        </mc:Fallback>
      </mc:AlternateContent>
      <p:grpSp>
        <p:nvGrpSpPr>
          <p:cNvPr id="11" name="Group 10">
            <a:extLst>
              <a:ext uri="{FF2B5EF4-FFF2-40B4-BE49-F238E27FC236}">
                <a16:creationId xmlns:a16="http://schemas.microsoft.com/office/drawing/2014/main" id="{507D5DFE-B5CA-6C31-0283-14DEB7874270}"/>
              </a:ext>
            </a:extLst>
          </p:cNvPr>
          <p:cNvGrpSpPr/>
          <p:nvPr/>
        </p:nvGrpSpPr>
        <p:grpSpPr>
          <a:xfrm>
            <a:off x="4196308" y="6917993"/>
            <a:ext cx="3782160" cy="336960"/>
            <a:chOff x="4196308" y="6917993"/>
            <a:chExt cx="3782160" cy="336960"/>
          </a:xfrm>
        </p:grpSpPr>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9DCDE98A-E9D2-0B04-160E-FC3C4E73FA97}"/>
                    </a:ext>
                  </a:extLst>
                </p14:cNvPr>
                <p14:cNvContentPartPr/>
                <p14:nvPr/>
              </p14:nvContentPartPr>
              <p14:xfrm>
                <a:off x="4196308" y="6917993"/>
                <a:ext cx="3782160" cy="336960"/>
              </p14:xfrm>
            </p:contentPart>
          </mc:Choice>
          <mc:Fallback xmlns="">
            <p:pic>
              <p:nvPicPr>
                <p:cNvPr id="9" name="Ink 8">
                  <a:extLst>
                    <a:ext uri="{FF2B5EF4-FFF2-40B4-BE49-F238E27FC236}">
                      <a16:creationId xmlns:a16="http://schemas.microsoft.com/office/drawing/2014/main" id="{9DCDE98A-E9D2-0B04-160E-FC3C4E73FA97}"/>
                    </a:ext>
                  </a:extLst>
                </p:cNvPr>
                <p:cNvPicPr/>
                <p:nvPr/>
              </p:nvPicPr>
              <p:blipFill>
                <a:blip r:embed="rId8"/>
                <a:stretch>
                  <a:fillRect/>
                </a:stretch>
              </p:blipFill>
              <p:spPr>
                <a:xfrm>
                  <a:off x="4133668" y="6855353"/>
                  <a:ext cx="390780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324FEFA-E006-2196-6FAB-13513C481B12}"/>
                    </a:ext>
                  </a:extLst>
                </p14:cNvPr>
                <p14:cNvContentPartPr/>
                <p14:nvPr/>
              </p14:nvContentPartPr>
              <p14:xfrm>
                <a:off x="7302748" y="7045073"/>
                <a:ext cx="299160" cy="9360"/>
              </p14:xfrm>
            </p:contentPart>
          </mc:Choice>
          <mc:Fallback xmlns="">
            <p:pic>
              <p:nvPicPr>
                <p:cNvPr id="10" name="Ink 9">
                  <a:extLst>
                    <a:ext uri="{FF2B5EF4-FFF2-40B4-BE49-F238E27FC236}">
                      <a16:creationId xmlns:a16="http://schemas.microsoft.com/office/drawing/2014/main" id="{6324FEFA-E006-2196-6FAB-13513C481B12}"/>
                    </a:ext>
                  </a:extLst>
                </p:cNvPr>
                <p:cNvPicPr/>
                <p:nvPr/>
              </p:nvPicPr>
              <p:blipFill>
                <a:blip r:embed="rId10"/>
                <a:stretch>
                  <a:fillRect/>
                </a:stretch>
              </p:blipFill>
              <p:spPr>
                <a:xfrm>
                  <a:off x="7240108" y="6982073"/>
                  <a:ext cx="424800" cy="135000"/>
                </a:xfrm>
                <a:prstGeom prst="rect">
                  <a:avLst/>
                </a:prstGeom>
              </p:spPr>
            </p:pic>
          </mc:Fallback>
        </mc:AlternateContent>
      </p:grpSp>
    </p:spTree>
    <p:extLst>
      <p:ext uri="{BB962C8B-B14F-4D97-AF65-F5344CB8AC3E}">
        <p14:creationId xmlns:p14="http://schemas.microsoft.com/office/powerpoint/2010/main" val="260016685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E5C1-6AE1-B2FE-4FCB-1FF0EE5FF0D5}"/>
              </a:ext>
            </a:extLst>
          </p:cNvPr>
          <p:cNvSpPr>
            <a:spLocks noGrp="1"/>
          </p:cNvSpPr>
          <p:nvPr>
            <p:ph type="title"/>
          </p:nvPr>
        </p:nvSpPr>
        <p:spPr>
          <a:xfrm>
            <a:off x="2167377" y="1871164"/>
            <a:ext cx="21096035" cy="548564"/>
          </a:xfrm>
        </p:spPr>
        <p:txBody>
          <a:bodyPr>
            <a:normAutofit fontScale="90000"/>
          </a:bodyPr>
          <a:lstStyle/>
          <a:p>
            <a:r>
              <a:rPr lang="en-US" sz="4000" dirty="0"/>
              <a:t>Approximating weighted vertex-cover problem using linear programming</a:t>
            </a:r>
            <a:br>
              <a:rPr lang="en-US" sz="4000" dirty="0"/>
            </a:br>
            <a:endParaRPr lang="en-US" dirty="0"/>
          </a:p>
        </p:txBody>
      </p:sp>
      <p:sp>
        <p:nvSpPr>
          <p:cNvPr id="3" name="Text Placeholder 2">
            <a:extLst>
              <a:ext uri="{FF2B5EF4-FFF2-40B4-BE49-F238E27FC236}">
                <a16:creationId xmlns:a16="http://schemas.microsoft.com/office/drawing/2014/main" id="{D14ADE33-4885-B270-865E-88269DBC66E0}"/>
              </a:ext>
            </a:extLst>
          </p:cNvPr>
          <p:cNvSpPr>
            <a:spLocks noGrp="1"/>
          </p:cNvSpPr>
          <p:nvPr>
            <p:ph type="body" sz="quarter" idx="10"/>
          </p:nvPr>
        </p:nvSpPr>
        <p:spPr/>
        <p:txBody>
          <a:bodyPr/>
          <a:lstStyle/>
          <a:p>
            <a:r>
              <a:rPr lang="en-US" dirty="0"/>
              <a:t>Linear programming relaxation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DFD6CF-2C65-239E-EB85-ACC5CF651855}"/>
                  </a:ext>
                </a:extLst>
              </p:cNvPr>
              <p:cNvSpPr>
                <a:spLocks noGrp="1"/>
              </p:cNvSpPr>
              <p:nvPr>
                <p:ph sz="quarter" idx="11"/>
              </p:nvPr>
            </p:nvSpPr>
            <p:spPr>
              <a:xfrm>
                <a:off x="2167377" y="4125886"/>
                <a:ext cx="19939587" cy="8523314"/>
              </a:xfrm>
            </p:spPr>
            <p:txBody>
              <a:bodyPr>
                <a:normAutofit/>
              </a:bodyPr>
              <a:lstStyle/>
              <a:p>
                <a:r>
                  <a:rPr lang="en-US" sz="4400" dirty="0"/>
                  <a:t>The problem in integer linear programming would be:</a:t>
                </a:r>
              </a:p>
              <a:p>
                <a:pPr lvl="1"/>
                <a:r>
                  <a:rPr lang="en-US" sz="4400" dirty="0"/>
                  <a:t>Minimize </a:t>
                </a:r>
                <a14:m>
                  <m:oMath xmlns:m="http://schemas.openxmlformats.org/officeDocument/2006/math">
                    <m:nary>
                      <m:naryPr>
                        <m:chr m:val="∑"/>
                        <m:supHide m:val="on"/>
                        <m:ctrlPr>
                          <a:rPr lang="en-US" sz="4400" i="1" smtClean="0">
                            <a:solidFill>
                              <a:schemeClr val="accent4"/>
                            </a:solidFill>
                            <a:latin typeface="Cambria Math" panose="02040503050406030204" pitchFamily="18" charset="0"/>
                          </a:rPr>
                        </m:ctrlPr>
                      </m:naryPr>
                      <m:sub>
                        <m:r>
                          <m:rPr>
                            <m:brk m:alnAt="7"/>
                          </m:rPr>
                          <a:rPr lang="en-US" sz="4400" b="0" i="1" smtClean="0">
                            <a:solidFill>
                              <a:schemeClr val="accent4"/>
                            </a:solidFill>
                            <a:latin typeface="Cambria Math" panose="02040503050406030204" pitchFamily="18" charset="0"/>
                          </a:rPr>
                          <m:t>𝑣</m:t>
                        </m:r>
                        <m:r>
                          <a:rPr lang="en-US" sz="4400" b="0" i="1" smtClean="0">
                            <a:solidFill>
                              <a:schemeClr val="accent4"/>
                            </a:solidFill>
                            <a:latin typeface="Cambria Math" panose="02040503050406030204" pitchFamily="18" charset="0"/>
                            <a:ea typeface="Cambria Math" panose="02040503050406030204" pitchFamily="18" charset="0"/>
                          </a:rPr>
                          <m:t>∈</m:t>
                        </m:r>
                        <m:r>
                          <a:rPr lang="en-US" sz="4400" b="0" i="1" smtClean="0">
                            <a:solidFill>
                              <a:schemeClr val="accent4"/>
                            </a:solidFill>
                            <a:latin typeface="Cambria Math" panose="02040503050406030204" pitchFamily="18" charset="0"/>
                            <a:ea typeface="Cambria Math" panose="02040503050406030204" pitchFamily="18" charset="0"/>
                          </a:rPr>
                          <m:t>𝑉</m:t>
                        </m:r>
                      </m:sub>
                      <m:sup/>
                      <m:e>
                        <m:r>
                          <a:rPr lang="en-US" sz="4400" b="0" i="1" smtClean="0">
                            <a:solidFill>
                              <a:schemeClr val="accent4"/>
                            </a:solidFill>
                            <a:latin typeface="Cambria Math" panose="02040503050406030204" pitchFamily="18" charset="0"/>
                          </a:rPr>
                          <m:t>𝑤</m:t>
                        </m:r>
                        <m:d>
                          <m:dPr>
                            <m:ctrlPr>
                              <a:rPr lang="en-US" sz="4400" b="0" i="1" smtClean="0">
                                <a:solidFill>
                                  <a:schemeClr val="accent4"/>
                                </a:solidFill>
                                <a:latin typeface="Cambria Math" panose="02040503050406030204" pitchFamily="18" charset="0"/>
                              </a:rPr>
                            </m:ctrlPr>
                          </m:dPr>
                          <m:e>
                            <m:r>
                              <a:rPr lang="en-US" sz="4400" b="0" i="1" smtClean="0">
                                <a:solidFill>
                                  <a:schemeClr val="accent4"/>
                                </a:solidFill>
                                <a:latin typeface="Cambria Math" panose="02040503050406030204" pitchFamily="18" charset="0"/>
                              </a:rPr>
                              <m:t>𝑣</m:t>
                            </m:r>
                          </m:e>
                        </m:d>
                        <m:r>
                          <a:rPr lang="en-US" sz="4400" b="0" i="1" smtClean="0">
                            <a:solidFill>
                              <a:schemeClr val="accent4"/>
                            </a:solidFill>
                            <a:latin typeface="Cambria Math" panose="02040503050406030204" pitchFamily="18" charset="0"/>
                          </a:rPr>
                          <m:t> </m:t>
                        </m:r>
                        <m:r>
                          <a:rPr lang="en-US" sz="4400" b="0" i="1" smtClean="0">
                            <a:solidFill>
                              <a:schemeClr val="accent4"/>
                            </a:solidFill>
                            <a:latin typeface="Cambria Math" panose="02040503050406030204" pitchFamily="18" charset="0"/>
                          </a:rPr>
                          <m:t>𝑥</m:t>
                        </m:r>
                        <m:r>
                          <a:rPr lang="en-US" sz="4400" b="0" i="1" smtClean="0">
                            <a:solidFill>
                              <a:schemeClr val="accent4"/>
                            </a:solidFill>
                            <a:latin typeface="Cambria Math" panose="02040503050406030204" pitchFamily="18" charset="0"/>
                          </a:rPr>
                          <m:t>(</m:t>
                        </m:r>
                        <m:r>
                          <a:rPr lang="en-US" sz="4400" b="0" i="1" smtClean="0">
                            <a:solidFill>
                              <a:schemeClr val="accent4"/>
                            </a:solidFill>
                            <a:latin typeface="Cambria Math" panose="02040503050406030204" pitchFamily="18" charset="0"/>
                          </a:rPr>
                          <m:t>𝑣</m:t>
                        </m:r>
                        <m:r>
                          <a:rPr lang="en-US" sz="4400" b="0" i="1" smtClean="0">
                            <a:solidFill>
                              <a:schemeClr val="accent4"/>
                            </a:solidFill>
                            <a:latin typeface="Cambria Math" panose="02040503050406030204" pitchFamily="18" charset="0"/>
                          </a:rPr>
                          <m:t>)</m:t>
                        </m:r>
                      </m:e>
                    </m:nary>
                  </m:oMath>
                </a14:m>
                <a:endParaRPr lang="en-US" sz="4400" dirty="0"/>
              </a:p>
              <a:p>
                <a:pPr lvl="1"/>
                <a:r>
                  <a:rPr lang="en-US" sz="4400" dirty="0"/>
                  <a:t>Subject to:</a:t>
                </a:r>
              </a:p>
              <a:p>
                <a:pPr lvl="2">
                  <a:buFont typeface="Wingdings" pitchFamily="2" charset="2"/>
                  <a:buChar char="Ø"/>
                </a:pPr>
                <a:r>
                  <a:rPr lang="en-US" sz="4400" b="0" dirty="0"/>
                  <a:t> </a:t>
                </a:r>
                <a14:m>
                  <m:oMath xmlns:m="http://schemas.openxmlformats.org/officeDocument/2006/math">
                    <m:r>
                      <a:rPr lang="en-US" sz="4400" b="0" i="1" smtClean="0">
                        <a:latin typeface="Cambria Math" panose="02040503050406030204" pitchFamily="18" charset="0"/>
                      </a:rPr>
                      <m:t>𝑥</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𝑢</m:t>
                        </m:r>
                      </m:e>
                    </m:d>
                    <m:r>
                      <a:rPr lang="en-US" sz="4400" i="1">
                        <a:latin typeface="Cambria Math" panose="02040503050406030204" pitchFamily="18" charset="0"/>
                      </a:rPr>
                      <m:t>+</m:t>
                    </m:r>
                    <m:r>
                      <a:rPr lang="en-US" sz="4400" b="0" i="1" smtClean="0">
                        <a:latin typeface="Cambria Math" panose="02040503050406030204" pitchFamily="18" charset="0"/>
                      </a:rPr>
                      <m:t>𝑥</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𝑣</m:t>
                        </m:r>
                      </m:e>
                    </m:d>
                    <m:r>
                      <a:rPr lang="en-US" sz="4400" i="1">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1   </m:t>
                    </m:r>
                    <m:r>
                      <m:rPr>
                        <m:sty m:val="p"/>
                      </m:rPr>
                      <a:rPr lang="en-US" sz="4400" b="0" i="0" smtClean="0">
                        <a:latin typeface="Cambria Math" panose="02040503050406030204" pitchFamily="18" charset="0"/>
                        <a:ea typeface="Cambria Math" panose="02040503050406030204" pitchFamily="18" charset="0"/>
                      </a:rPr>
                      <m:t>for</m:t>
                    </m:r>
                    <m:r>
                      <a:rPr lang="en-US" sz="4400" b="0" i="0" smtClean="0">
                        <a:latin typeface="Cambria Math" panose="02040503050406030204" pitchFamily="18" charset="0"/>
                        <a:ea typeface="Cambria Math" panose="02040503050406030204" pitchFamily="18" charset="0"/>
                      </a:rPr>
                      <m:t> </m:t>
                    </m:r>
                    <m:r>
                      <m:rPr>
                        <m:sty m:val="p"/>
                      </m:rPr>
                      <a:rPr lang="en-US" sz="4400" b="0" i="0" smtClean="0">
                        <a:latin typeface="Cambria Math" panose="02040503050406030204" pitchFamily="18" charset="0"/>
                        <a:ea typeface="Cambria Math" panose="02040503050406030204" pitchFamily="18" charset="0"/>
                      </a:rPr>
                      <m:t>each</m:t>
                    </m:r>
                    <m:r>
                      <a:rPr lang="en-US" sz="4400" b="0" i="0"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𝑢</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𝑣</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𝐸</m:t>
                    </m:r>
                    <m:r>
                      <a:rPr lang="en-US" sz="4400" b="0" i="1" smtClean="0">
                        <a:latin typeface="Cambria Math" panose="02040503050406030204" pitchFamily="18" charset="0"/>
                        <a:ea typeface="Cambria Math" panose="02040503050406030204" pitchFamily="18" charset="0"/>
                      </a:rPr>
                      <m:t> </m:t>
                    </m:r>
                  </m:oMath>
                </a14:m>
                <a:r>
                  <a:rPr lang="en-US" sz="4400" dirty="0"/>
                  <a:t> </a:t>
                </a:r>
              </a:p>
              <a:p>
                <a:pPr marL="1219200" lvl="2" indent="0">
                  <a:buNone/>
                </a:pPr>
                <a:r>
                  <a:rPr lang="en-US" sz="4400" dirty="0"/>
                  <a:t>(</a:t>
                </a:r>
                <a:r>
                  <a:rPr lang="en-US" sz="4400" i="1" dirty="0">
                    <a:solidFill>
                      <a:schemeClr val="accent4"/>
                    </a:solidFill>
                  </a:rPr>
                  <a:t>for any edge (u, v), at least one of u and v must belong to the vertex cover </a:t>
                </a:r>
                <a:r>
                  <a:rPr lang="en-US" sz="4400" dirty="0"/>
                  <a:t>)</a:t>
                </a:r>
              </a:p>
              <a:p>
                <a:pPr lvl="2">
                  <a:buFont typeface="Wingdings" pitchFamily="2" charset="2"/>
                  <a:buChar char="Ø"/>
                </a:pPr>
                <a:r>
                  <a:rPr lang="en-US" sz="4400" b="0" dirty="0"/>
                  <a:t> </a:t>
                </a:r>
                <a14:m>
                  <m:oMath xmlns:m="http://schemas.openxmlformats.org/officeDocument/2006/math">
                    <m:r>
                      <a:rPr lang="en-US" sz="4400" b="0" i="1" smtClean="0">
                        <a:latin typeface="Cambria Math" panose="02040503050406030204" pitchFamily="18" charset="0"/>
                      </a:rPr>
                      <m:t>𝑥</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𝑣</m:t>
                        </m:r>
                      </m:e>
                    </m:d>
                    <m:r>
                      <a:rPr lang="en-US" sz="4400" b="0" i="1" smtClean="0">
                        <a:latin typeface="Cambria Math" panose="02040503050406030204" pitchFamily="18" charset="0"/>
                        <a:ea typeface="Cambria Math" panose="02040503050406030204" pitchFamily="18" charset="0"/>
                      </a:rPr>
                      <m:t>∈</m:t>
                    </m:r>
                    <m:d>
                      <m:dPr>
                        <m:begChr m:val="{"/>
                        <m:endChr m:val="}"/>
                        <m:ctrlPr>
                          <a:rPr lang="en-US" sz="4400" b="0" i="1" smtClean="0">
                            <a:latin typeface="Cambria Math" panose="02040503050406030204" pitchFamily="18" charset="0"/>
                            <a:ea typeface="Cambria Math" panose="02040503050406030204" pitchFamily="18" charset="0"/>
                          </a:rPr>
                        </m:ctrlPr>
                      </m:dPr>
                      <m:e>
                        <m:r>
                          <a:rPr lang="en-US" sz="4400" b="0" i="1" smtClean="0">
                            <a:latin typeface="Cambria Math" panose="02040503050406030204" pitchFamily="18" charset="0"/>
                            <a:ea typeface="Cambria Math" panose="02040503050406030204" pitchFamily="18" charset="0"/>
                          </a:rPr>
                          <m:t>0, 1</m:t>
                        </m:r>
                      </m:e>
                    </m:d>
                    <m:r>
                      <a:rPr lang="en-US" sz="4400" b="0" i="1" smtClean="0">
                        <a:latin typeface="Cambria Math" panose="02040503050406030204" pitchFamily="18" charset="0"/>
                        <a:ea typeface="Cambria Math" panose="02040503050406030204" pitchFamily="18" charset="0"/>
                      </a:rPr>
                      <m:t>          </m:t>
                    </m:r>
                    <m:r>
                      <m:rPr>
                        <m:sty m:val="p"/>
                      </m:rPr>
                      <a:rPr lang="en-US" sz="4400" b="0" i="0" smtClean="0">
                        <a:latin typeface="Cambria Math" panose="02040503050406030204" pitchFamily="18" charset="0"/>
                        <a:ea typeface="Cambria Math" panose="02040503050406030204" pitchFamily="18" charset="0"/>
                      </a:rPr>
                      <m:t>for</m:t>
                    </m:r>
                    <m:r>
                      <a:rPr lang="en-US" sz="4400" b="0" i="0" smtClean="0">
                        <a:latin typeface="Cambria Math" panose="02040503050406030204" pitchFamily="18" charset="0"/>
                        <a:ea typeface="Cambria Math" panose="02040503050406030204" pitchFamily="18" charset="0"/>
                      </a:rPr>
                      <m:t> </m:t>
                    </m:r>
                    <m:r>
                      <m:rPr>
                        <m:sty m:val="p"/>
                      </m:rPr>
                      <a:rPr lang="en-US" sz="4400" b="0" i="0" smtClean="0">
                        <a:latin typeface="Cambria Math" panose="02040503050406030204" pitchFamily="18" charset="0"/>
                        <a:ea typeface="Cambria Math" panose="02040503050406030204" pitchFamily="18" charset="0"/>
                      </a:rPr>
                      <m:t>each</m:t>
                    </m:r>
                    <m:r>
                      <a:rPr lang="en-US" sz="4400" b="0" i="0"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𝑣</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𝑉</m:t>
                    </m:r>
                    <m:r>
                      <a:rPr lang="en-US" sz="4400" b="0" i="1" smtClean="0">
                        <a:latin typeface="Cambria Math" panose="02040503050406030204" pitchFamily="18" charset="0"/>
                        <a:ea typeface="Cambria Math" panose="02040503050406030204" pitchFamily="18" charset="0"/>
                      </a:rPr>
                      <m:t> </m:t>
                    </m:r>
                  </m:oMath>
                </a14:m>
                <a:endParaRPr lang="en-US" sz="4400" b="0" dirty="0">
                  <a:ea typeface="Cambria Math" panose="02040503050406030204" pitchFamily="18" charset="0"/>
                </a:endParaRPr>
              </a:p>
              <a:p>
                <a:pPr marL="1219200" lvl="2" indent="0">
                  <a:buNone/>
                </a:pPr>
                <a:r>
                  <a:rPr lang="en-US" sz="4400" dirty="0"/>
                  <a:t>(</a:t>
                </a:r>
                <a:r>
                  <a:rPr lang="en-US" sz="4400" dirty="0">
                    <a:solidFill>
                      <a:schemeClr val="accent4"/>
                    </a:solidFill>
                  </a:rPr>
                  <a:t>associate </a:t>
                </a:r>
                <a14:m>
                  <m:oMath xmlns:m="http://schemas.openxmlformats.org/officeDocument/2006/math">
                    <m:r>
                      <a:rPr lang="en-US" sz="4400" b="0" i="1" smtClean="0">
                        <a:solidFill>
                          <a:schemeClr val="accent4"/>
                        </a:solidFill>
                        <a:latin typeface="Cambria Math" panose="02040503050406030204" pitchFamily="18" charset="0"/>
                      </a:rPr>
                      <m:t>𝑥</m:t>
                    </m:r>
                    <m:d>
                      <m:dPr>
                        <m:ctrlPr>
                          <a:rPr lang="en-US" sz="4400" b="0" i="1" smtClean="0">
                            <a:solidFill>
                              <a:schemeClr val="accent4"/>
                            </a:solidFill>
                            <a:latin typeface="Cambria Math" panose="02040503050406030204" pitchFamily="18" charset="0"/>
                          </a:rPr>
                        </m:ctrlPr>
                      </m:dPr>
                      <m:e>
                        <m:r>
                          <a:rPr lang="en-US" sz="4400" b="0" i="1" smtClean="0">
                            <a:solidFill>
                              <a:schemeClr val="accent4"/>
                            </a:solidFill>
                            <a:latin typeface="Cambria Math" panose="02040503050406030204" pitchFamily="18" charset="0"/>
                          </a:rPr>
                          <m:t>𝑣</m:t>
                        </m:r>
                      </m:e>
                    </m:d>
                  </m:oMath>
                </a14:m>
                <a:r>
                  <a:rPr lang="en-US" sz="4400" dirty="0">
                    <a:solidFill>
                      <a:schemeClr val="accent4"/>
                    </a:solidFill>
                  </a:rPr>
                  <a:t> for each </a:t>
                </a:r>
                <a14:m>
                  <m:oMath xmlns:m="http://schemas.openxmlformats.org/officeDocument/2006/math">
                    <m:r>
                      <a:rPr lang="en-US" sz="4400" b="0" i="1" smtClean="0">
                        <a:solidFill>
                          <a:schemeClr val="accent4"/>
                        </a:solidFill>
                        <a:latin typeface="Cambria Math" panose="02040503050406030204" pitchFamily="18" charset="0"/>
                      </a:rPr>
                      <m:t>𝑣</m:t>
                    </m:r>
                  </m:oMath>
                </a14:m>
                <a:r>
                  <a:rPr lang="en-US" sz="4400" dirty="0">
                    <a:solidFill>
                      <a:schemeClr val="accent4"/>
                    </a:solidFill>
                  </a:rPr>
                  <a:t>. </a:t>
                </a:r>
                <a:r>
                  <a:rPr lang="en-ID" sz="4400" dirty="0">
                    <a:solidFill>
                      <a:schemeClr val="accent4"/>
                    </a:solidFill>
                  </a:rPr>
                  <a:t>The vertex cover V’ includes </a:t>
                </a:r>
                <a14:m>
                  <m:oMath xmlns:m="http://schemas.openxmlformats.org/officeDocument/2006/math">
                    <m:r>
                      <a:rPr lang="en-US" sz="4400" i="1">
                        <a:solidFill>
                          <a:schemeClr val="accent4"/>
                        </a:solidFill>
                        <a:latin typeface="Cambria Math" panose="02040503050406030204" pitchFamily="18" charset="0"/>
                      </a:rPr>
                      <m:t>𝑣</m:t>
                    </m:r>
                  </m:oMath>
                </a14:m>
                <a:r>
                  <a:rPr lang="en-ID" sz="4400" dirty="0">
                    <a:solidFill>
                      <a:schemeClr val="accent4"/>
                    </a:solidFill>
                  </a:rPr>
                  <a:t> if and only if </a:t>
                </a:r>
                <a14:m>
                  <m:oMath xmlns:m="http://schemas.openxmlformats.org/officeDocument/2006/math">
                    <m:r>
                      <a:rPr lang="en-US" sz="4400" b="0" i="1" smtClean="0">
                        <a:solidFill>
                          <a:schemeClr val="accent4"/>
                        </a:solidFill>
                        <a:latin typeface="Cambria Math" panose="02040503050406030204" pitchFamily="18" charset="0"/>
                      </a:rPr>
                      <m:t>𝑥</m:t>
                    </m:r>
                    <m:d>
                      <m:dPr>
                        <m:ctrlPr>
                          <a:rPr lang="en-US" sz="4400" b="0" i="1" smtClean="0">
                            <a:solidFill>
                              <a:schemeClr val="accent4"/>
                            </a:solidFill>
                            <a:latin typeface="Cambria Math" panose="02040503050406030204" pitchFamily="18" charset="0"/>
                          </a:rPr>
                        </m:ctrlPr>
                      </m:dPr>
                      <m:e>
                        <m:r>
                          <a:rPr lang="en-US" sz="4400" i="1">
                            <a:solidFill>
                              <a:schemeClr val="accent4"/>
                            </a:solidFill>
                            <a:latin typeface="Cambria Math" panose="02040503050406030204" pitchFamily="18" charset="0"/>
                          </a:rPr>
                          <m:t>𝑣</m:t>
                        </m:r>
                      </m:e>
                    </m:d>
                    <m:r>
                      <a:rPr lang="en-US" sz="4400" b="0" i="1" smtClean="0">
                        <a:solidFill>
                          <a:schemeClr val="accent4"/>
                        </a:solidFill>
                        <a:latin typeface="Cambria Math" panose="02040503050406030204" pitchFamily="18" charset="0"/>
                      </a:rPr>
                      <m:t>=1</m:t>
                    </m:r>
                  </m:oMath>
                </a14:m>
                <a:r>
                  <a:rPr lang="en-US" sz="4400" dirty="0"/>
                  <a:t>)</a:t>
                </a:r>
              </a:p>
            </p:txBody>
          </p:sp>
        </mc:Choice>
        <mc:Fallback xmlns="">
          <p:sp>
            <p:nvSpPr>
              <p:cNvPr id="4" name="Content Placeholder 3">
                <a:extLst>
                  <a:ext uri="{FF2B5EF4-FFF2-40B4-BE49-F238E27FC236}">
                    <a16:creationId xmlns:a16="http://schemas.microsoft.com/office/drawing/2014/main" id="{1ADFD6CF-2C65-239E-EB85-ACC5CF651855}"/>
                  </a:ext>
                </a:extLst>
              </p:cNvPr>
              <p:cNvSpPr>
                <a:spLocks noGrp="1" noRot="1" noChangeAspect="1" noMove="1" noResize="1" noEditPoints="1" noAdjustHandles="1" noChangeArrowheads="1" noChangeShapeType="1" noTextEdit="1"/>
              </p:cNvSpPr>
              <p:nvPr>
                <p:ph sz="quarter" idx="11"/>
              </p:nvPr>
            </p:nvSpPr>
            <p:spPr>
              <a:xfrm>
                <a:off x="2167377" y="4125886"/>
                <a:ext cx="19939587" cy="8523314"/>
              </a:xfrm>
              <a:blipFill>
                <a:blip r:embed="rId2"/>
                <a:stretch>
                  <a:fillRect l="-1655" t="-4458"/>
                </a:stretch>
              </a:blipFill>
            </p:spPr>
            <p:txBody>
              <a:bodyPr/>
              <a:lstStyle/>
              <a:p>
                <a:r>
                  <a:rPr lang="en-US">
                    <a:noFill/>
                  </a:rPr>
                  <a:t> </a:t>
                </a:r>
              </a:p>
            </p:txBody>
          </p:sp>
        </mc:Fallback>
      </mc:AlternateContent>
    </p:spTree>
    <p:extLst>
      <p:ext uri="{BB962C8B-B14F-4D97-AF65-F5344CB8AC3E}">
        <p14:creationId xmlns:p14="http://schemas.microsoft.com/office/powerpoint/2010/main" val="398368985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A099-486C-E577-CF3F-8E71B3FF8423}"/>
              </a:ext>
            </a:extLst>
          </p:cNvPr>
          <p:cNvSpPr>
            <a:spLocks noGrp="1"/>
          </p:cNvSpPr>
          <p:nvPr>
            <p:ph type="title"/>
          </p:nvPr>
        </p:nvSpPr>
        <p:spPr/>
        <p:txBody>
          <a:bodyPr>
            <a:normAutofit fontScale="90000"/>
          </a:bodyPr>
          <a:lstStyle/>
          <a:p>
            <a:r>
              <a:rPr lang="en-US" dirty="0"/>
              <a:t>Learning outcomes</a:t>
            </a:r>
          </a:p>
        </p:txBody>
      </p:sp>
      <p:sp>
        <p:nvSpPr>
          <p:cNvPr id="3" name="Text Placeholder 2">
            <a:extLst>
              <a:ext uri="{FF2B5EF4-FFF2-40B4-BE49-F238E27FC236}">
                <a16:creationId xmlns:a16="http://schemas.microsoft.com/office/drawing/2014/main" id="{BC5EC1B4-0DA6-8E99-E721-1C81D46DB1B8}"/>
              </a:ext>
            </a:extLst>
          </p:cNvPr>
          <p:cNvSpPr>
            <a:spLocks noGrp="1"/>
          </p:cNvSpPr>
          <p:nvPr>
            <p:ph type="body" sz="quarter" idx="10"/>
          </p:nvPr>
        </p:nvSpPr>
        <p:spPr/>
        <p:txBody>
          <a:bodyPr/>
          <a:lstStyle/>
          <a:p>
            <a:r>
              <a:rPr lang="en-US" dirty="0"/>
              <a:t>23</a:t>
            </a:r>
          </a:p>
        </p:txBody>
      </p:sp>
      <p:sp>
        <p:nvSpPr>
          <p:cNvPr id="4" name="Content Placeholder 3">
            <a:extLst>
              <a:ext uri="{FF2B5EF4-FFF2-40B4-BE49-F238E27FC236}">
                <a16:creationId xmlns:a16="http://schemas.microsoft.com/office/drawing/2014/main" id="{E6D0C040-325D-C8B2-5C75-121C0DEB8B4B}"/>
              </a:ext>
            </a:extLst>
          </p:cNvPr>
          <p:cNvSpPr>
            <a:spLocks noGrp="1"/>
          </p:cNvSpPr>
          <p:nvPr>
            <p:ph sz="quarter" idx="11"/>
          </p:nvPr>
        </p:nvSpPr>
        <p:spPr/>
        <p:txBody>
          <a:bodyPr>
            <a:normAutofit/>
          </a:bodyPr>
          <a:lstStyle/>
          <a:p>
            <a:r>
              <a:rPr lang="en-US" sz="4000" b="1" dirty="0"/>
              <a:t>LO 1: Explain fundamental concept of analysis algorithms</a:t>
            </a:r>
          </a:p>
          <a:p>
            <a:r>
              <a:rPr lang="en-US" sz="4000" b="1" dirty="0">
                <a:solidFill>
                  <a:schemeClr val="accent4"/>
                </a:solidFill>
              </a:rPr>
              <a:t>LO 2: Apply algorithm techniques and methods</a:t>
            </a:r>
          </a:p>
          <a:p>
            <a:r>
              <a:rPr lang="en-US" sz="4000" b="1" dirty="0">
                <a:solidFill>
                  <a:schemeClr val="accent4"/>
                </a:solidFill>
              </a:rPr>
              <a:t>LO 3: Solve a problem using specific algorithm. </a:t>
            </a:r>
          </a:p>
          <a:p>
            <a:r>
              <a:rPr lang="en-US" sz="4000" b="1" dirty="0"/>
              <a:t>LO 4: Compare several algorithm design methods</a:t>
            </a:r>
          </a:p>
          <a:p>
            <a:endParaRPr lang="en-US" sz="4000" b="1" dirty="0">
              <a:solidFill>
                <a:schemeClr val="accent4"/>
              </a:solidFill>
            </a:endParaRPr>
          </a:p>
          <a:p>
            <a:endParaRPr lang="en-US" sz="4000" b="1" dirty="0"/>
          </a:p>
        </p:txBody>
      </p:sp>
    </p:spTree>
    <p:extLst>
      <p:ext uri="{BB962C8B-B14F-4D97-AF65-F5344CB8AC3E}">
        <p14:creationId xmlns:p14="http://schemas.microsoft.com/office/powerpoint/2010/main" val="95816415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E5C1-6AE1-B2FE-4FCB-1FF0EE5FF0D5}"/>
              </a:ext>
            </a:extLst>
          </p:cNvPr>
          <p:cNvSpPr>
            <a:spLocks noGrp="1"/>
          </p:cNvSpPr>
          <p:nvPr>
            <p:ph type="title"/>
          </p:nvPr>
        </p:nvSpPr>
        <p:spPr>
          <a:xfrm>
            <a:off x="2167377" y="1871164"/>
            <a:ext cx="21096035" cy="548564"/>
          </a:xfrm>
        </p:spPr>
        <p:txBody>
          <a:bodyPr>
            <a:normAutofit fontScale="90000"/>
          </a:bodyPr>
          <a:lstStyle/>
          <a:p>
            <a:r>
              <a:rPr lang="en-US" sz="4000" dirty="0"/>
              <a:t>Approximating weighted vertex-cover problem using linear programming</a:t>
            </a:r>
            <a:br>
              <a:rPr lang="en-US" sz="4000" dirty="0"/>
            </a:br>
            <a:endParaRPr lang="en-US" dirty="0"/>
          </a:p>
        </p:txBody>
      </p:sp>
      <p:sp>
        <p:nvSpPr>
          <p:cNvPr id="3" name="Text Placeholder 2">
            <a:extLst>
              <a:ext uri="{FF2B5EF4-FFF2-40B4-BE49-F238E27FC236}">
                <a16:creationId xmlns:a16="http://schemas.microsoft.com/office/drawing/2014/main" id="{D14ADE33-4885-B270-865E-88269DBC66E0}"/>
              </a:ext>
            </a:extLst>
          </p:cNvPr>
          <p:cNvSpPr>
            <a:spLocks noGrp="1"/>
          </p:cNvSpPr>
          <p:nvPr>
            <p:ph type="body" sz="quarter" idx="10"/>
          </p:nvPr>
        </p:nvSpPr>
        <p:spPr/>
        <p:txBody>
          <a:bodyPr/>
          <a:lstStyle/>
          <a:p>
            <a:r>
              <a:rPr lang="en-US" dirty="0"/>
              <a:t>Linear programming relaxation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DFD6CF-2C65-239E-EB85-ACC5CF651855}"/>
                  </a:ext>
                </a:extLst>
              </p:cNvPr>
              <p:cNvSpPr>
                <a:spLocks noGrp="1"/>
              </p:cNvSpPr>
              <p:nvPr>
                <p:ph sz="quarter" idx="11"/>
              </p:nvPr>
            </p:nvSpPr>
            <p:spPr>
              <a:xfrm>
                <a:off x="2167377" y="4125886"/>
                <a:ext cx="19939587" cy="8523314"/>
              </a:xfrm>
            </p:spPr>
            <p:txBody>
              <a:bodyPr>
                <a:normAutofit/>
              </a:bodyPr>
              <a:lstStyle/>
              <a:p>
                <a:r>
                  <a:rPr lang="en-US" sz="4400" dirty="0"/>
                  <a:t>Then, we relax the integer linear programming to a linear program:</a:t>
                </a:r>
              </a:p>
              <a:p>
                <a:pPr lvl="1"/>
                <a:r>
                  <a:rPr lang="en-US" sz="4400" dirty="0"/>
                  <a:t>Minimize </a:t>
                </a:r>
                <a14:m>
                  <m:oMath xmlns:m="http://schemas.openxmlformats.org/officeDocument/2006/math">
                    <m:nary>
                      <m:naryPr>
                        <m:chr m:val="∑"/>
                        <m:supHide m:val="on"/>
                        <m:ctrlPr>
                          <a:rPr lang="en-US" sz="4400" i="1" smtClean="0">
                            <a:solidFill>
                              <a:schemeClr val="accent4"/>
                            </a:solidFill>
                            <a:latin typeface="Cambria Math" panose="02040503050406030204" pitchFamily="18" charset="0"/>
                          </a:rPr>
                        </m:ctrlPr>
                      </m:naryPr>
                      <m:sub>
                        <m:r>
                          <m:rPr>
                            <m:brk m:alnAt="7"/>
                          </m:rPr>
                          <a:rPr lang="en-US" sz="4400" b="0" i="1" smtClean="0">
                            <a:solidFill>
                              <a:schemeClr val="accent4"/>
                            </a:solidFill>
                            <a:latin typeface="Cambria Math" panose="02040503050406030204" pitchFamily="18" charset="0"/>
                          </a:rPr>
                          <m:t>𝑣</m:t>
                        </m:r>
                        <m:r>
                          <a:rPr lang="en-US" sz="4400" b="0" i="1" smtClean="0">
                            <a:solidFill>
                              <a:schemeClr val="accent4"/>
                            </a:solidFill>
                            <a:latin typeface="Cambria Math" panose="02040503050406030204" pitchFamily="18" charset="0"/>
                            <a:ea typeface="Cambria Math" panose="02040503050406030204" pitchFamily="18" charset="0"/>
                          </a:rPr>
                          <m:t>∈</m:t>
                        </m:r>
                        <m:r>
                          <a:rPr lang="en-US" sz="4400" b="0" i="1" smtClean="0">
                            <a:solidFill>
                              <a:schemeClr val="accent4"/>
                            </a:solidFill>
                            <a:latin typeface="Cambria Math" panose="02040503050406030204" pitchFamily="18" charset="0"/>
                            <a:ea typeface="Cambria Math" panose="02040503050406030204" pitchFamily="18" charset="0"/>
                          </a:rPr>
                          <m:t>𝑉</m:t>
                        </m:r>
                      </m:sub>
                      <m:sup/>
                      <m:e>
                        <m:r>
                          <a:rPr lang="en-US" sz="4400" b="0" i="1" smtClean="0">
                            <a:solidFill>
                              <a:schemeClr val="accent4"/>
                            </a:solidFill>
                            <a:latin typeface="Cambria Math" panose="02040503050406030204" pitchFamily="18" charset="0"/>
                          </a:rPr>
                          <m:t>𝑤</m:t>
                        </m:r>
                        <m:d>
                          <m:dPr>
                            <m:ctrlPr>
                              <a:rPr lang="en-US" sz="4400" b="0" i="1" smtClean="0">
                                <a:solidFill>
                                  <a:schemeClr val="accent4"/>
                                </a:solidFill>
                                <a:latin typeface="Cambria Math" panose="02040503050406030204" pitchFamily="18" charset="0"/>
                              </a:rPr>
                            </m:ctrlPr>
                          </m:dPr>
                          <m:e>
                            <m:r>
                              <a:rPr lang="en-US" sz="4400" b="0" i="1" smtClean="0">
                                <a:solidFill>
                                  <a:schemeClr val="accent4"/>
                                </a:solidFill>
                                <a:latin typeface="Cambria Math" panose="02040503050406030204" pitchFamily="18" charset="0"/>
                              </a:rPr>
                              <m:t>𝑣</m:t>
                            </m:r>
                          </m:e>
                        </m:d>
                        <m:r>
                          <a:rPr lang="en-US" sz="4400" b="0" i="1" smtClean="0">
                            <a:solidFill>
                              <a:schemeClr val="accent4"/>
                            </a:solidFill>
                            <a:latin typeface="Cambria Math" panose="02040503050406030204" pitchFamily="18" charset="0"/>
                          </a:rPr>
                          <m:t> </m:t>
                        </m:r>
                        <m:r>
                          <a:rPr lang="en-US" sz="4400" b="0" i="1" smtClean="0">
                            <a:solidFill>
                              <a:schemeClr val="accent4"/>
                            </a:solidFill>
                            <a:latin typeface="Cambria Math" panose="02040503050406030204" pitchFamily="18" charset="0"/>
                          </a:rPr>
                          <m:t>𝑥</m:t>
                        </m:r>
                        <m:r>
                          <a:rPr lang="en-US" sz="4400" b="0" i="1" smtClean="0">
                            <a:solidFill>
                              <a:schemeClr val="accent4"/>
                            </a:solidFill>
                            <a:latin typeface="Cambria Math" panose="02040503050406030204" pitchFamily="18" charset="0"/>
                          </a:rPr>
                          <m:t>(</m:t>
                        </m:r>
                        <m:r>
                          <a:rPr lang="en-US" sz="4400" b="0" i="1" smtClean="0">
                            <a:solidFill>
                              <a:schemeClr val="accent4"/>
                            </a:solidFill>
                            <a:latin typeface="Cambria Math" panose="02040503050406030204" pitchFamily="18" charset="0"/>
                          </a:rPr>
                          <m:t>𝑣</m:t>
                        </m:r>
                        <m:r>
                          <a:rPr lang="en-US" sz="4400" b="0" i="1" smtClean="0">
                            <a:solidFill>
                              <a:schemeClr val="accent4"/>
                            </a:solidFill>
                            <a:latin typeface="Cambria Math" panose="02040503050406030204" pitchFamily="18" charset="0"/>
                          </a:rPr>
                          <m:t>)</m:t>
                        </m:r>
                      </m:e>
                    </m:nary>
                  </m:oMath>
                </a14:m>
                <a:endParaRPr lang="en-US" sz="4400" dirty="0"/>
              </a:p>
              <a:p>
                <a:pPr lvl="1"/>
                <a:r>
                  <a:rPr lang="en-US" sz="4400" dirty="0"/>
                  <a:t>Subject to:</a:t>
                </a:r>
              </a:p>
              <a:p>
                <a:pPr lvl="2">
                  <a:buFont typeface="Wingdings" pitchFamily="2" charset="2"/>
                  <a:buChar char="Ø"/>
                </a:pPr>
                <a:r>
                  <a:rPr lang="en-US" sz="4400" b="0" dirty="0"/>
                  <a:t> </a:t>
                </a:r>
                <a14:m>
                  <m:oMath xmlns:m="http://schemas.openxmlformats.org/officeDocument/2006/math">
                    <m:r>
                      <a:rPr lang="en-US" sz="4400" b="0" i="1" smtClean="0">
                        <a:latin typeface="Cambria Math" panose="02040503050406030204" pitchFamily="18" charset="0"/>
                      </a:rPr>
                      <m:t>𝑥</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𝑢</m:t>
                        </m:r>
                      </m:e>
                    </m:d>
                    <m:r>
                      <a:rPr lang="en-US" sz="4400" i="1">
                        <a:latin typeface="Cambria Math" panose="02040503050406030204" pitchFamily="18" charset="0"/>
                      </a:rPr>
                      <m:t>+</m:t>
                    </m:r>
                    <m:r>
                      <a:rPr lang="en-US" sz="4400" b="0" i="1" smtClean="0">
                        <a:latin typeface="Cambria Math" panose="02040503050406030204" pitchFamily="18" charset="0"/>
                      </a:rPr>
                      <m:t>𝑥</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𝑣</m:t>
                        </m:r>
                      </m:e>
                    </m:d>
                    <m:r>
                      <a:rPr lang="en-US" sz="4400" i="1">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1   </m:t>
                    </m:r>
                    <m:r>
                      <m:rPr>
                        <m:sty m:val="p"/>
                      </m:rPr>
                      <a:rPr lang="en-US" sz="4400" b="0" i="0" smtClean="0">
                        <a:latin typeface="Cambria Math" panose="02040503050406030204" pitchFamily="18" charset="0"/>
                        <a:ea typeface="Cambria Math" panose="02040503050406030204" pitchFamily="18" charset="0"/>
                      </a:rPr>
                      <m:t>for</m:t>
                    </m:r>
                    <m:r>
                      <a:rPr lang="en-US" sz="4400" b="0" i="0" smtClean="0">
                        <a:latin typeface="Cambria Math" panose="02040503050406030204" pitchFamily="18" charset="0"/>
                        <a:ea typeface="Cambria Math" panose="02040503050406030204" pitchFamily="18" charset="0"/>
                      </a:rPr>
                      <m:t> </m:t>
                    </m:r>
                    <m:r>
                      <m:rPr>
                        <m:sty m:val="p"/>
                      </m:rPr>
                      <a:rPr lang="en-US" sz="4400" b="0" i="0" smtClean="0">
                        <a:latin typeface="Cambria Math" panose="02040503050406030204" pitchFamily="18" charset="0"/>
                        <a:ea typeface="Cambria Math" panose="02040503050406030204" pitchFamily="18" charset="0"/>
                      </a:rPr>
                      <m:t>each</m:t>
                    </m:r>
                    <m:r>
                      <a:rPr lang="en-US" sz="4400" b="0" i="0"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𝑢</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𝑣</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𝐸</m:t>
                    </m:r>
                    <m:r>
                      <a:rPr lang="en-US" sz="4400" b="0" i="1" smtClean="0">
                        <a:latin typeface="Cambria Math" panose="02040503050406030204" pitchFamily="18" charset="0"/>
                        <a:ea typeface="Cambria Math" panose="02040503050406030204" pitchFamily="18" charset="0"/>
                      </a:rPr>
                      <m:t> </m:t>
                    </m:r>
                  </m:oMath>
                </a14:m>
                <a:r>
                  <a:rPr lang="en-US" sz="4400" dirty="0"/>
                  <a:t> </a:t>
                </a:r>
              </a:p>
              <a:p>
                <a:pPr lvl="2">
                  <a:buFont typeface="Wingdings" pitchFamily="2" charset="2"/>
                  <a:buChar char="Ø"/>
                </a:pPr>
                <a:r>
                  <a:rPr lang="en-US" sz="4400" dirty="0"/>
                  <a:t> </a:t>
                </a:r>
                <a14:m>
                  <m:oMath xmlns:m="http://schemas.openxmlformats.org/officeDocument/2006/math">
                    <m:r>
                      <a:rPr lang="en-US" sz="4400" i="1">
                        <a:latin typeface="Cambria Math" panose="02040503050406030204" pitchFamily="18" charset="0"/>
                      </a:rPr>
                      <m:t>𝑥</m:t>
                    </m:r>
                    <m:d>
                      <m:dPr>
                        <m:ctrlPr>
                          <a:rPr lang="en-US" sz="4400" i="1">
                            <a:latin typeface="Cambria Math" panose="02040503050406030204" pitchFamily="18" charset="0"/>
                          </a:rPr>
                        </m:ctrlPr>
                      </m:dPr>
                      <m:e>
                        <m:r>
                          <a:rPr lang="en-US" sz="4400" i="1">
                            <a:latin typeface="Cambria Math" panose="02040503050406030204" pitchFamily="18" charset="0"/>
                          </a:rPr>
                          <m:t>𝑣</m:t>
                        </m:r>
                      </m:e>
                    </m:d>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1</m:t>
                    </m:r>
                    <m:r>
                      <a:rPr lang="en-US" sz="4400" i="1">
                        <a:latin typeface="Cambria Math" panose="02040503050406030204" pitchFamily="18" charset="0"/>
                        <a:ea typeface="Cambria Math" panose="02040503050406030204" pitchFamily="18" charset="0"/>
                      </a:rPr>
                      <m:t>          </m:t>
                    </m:r>
                    <m:r>
                      <m:rPr>
                        <m:sty m:val="p"/>
                      </m:rPr>
                      <a:rPr lang="en-US" sz="4400">
                        <a:latin typeface="Cambria Math" panose="02040503050406030204" pitchFamily="18" charset="0"/>
                        <a:ea typeface="Cambria Math" panose="02040503050406030204" pitchFamily="18" charset="0"/>
                      </a:rPr>
                      <m:t>for</m:t>
                    </m:r>
                    <m:r>
                      <a:rPr lang="en-US" sz="4400">
                        <a:latin typeface="Cambria Math" panose="02040503050406030204" pitchFamily="18" charset="0"/>
                        <a:ea typeface="Cambria Math" panose="02040503050406030204" pitchFamily="18" charset="0"/>
                      </a:rPr>
                      <m:t> </m:t>
                    </m:r>
                    <m:r>
                      <m:rPr>
                        <m:sty m:val="p"/>
                      </m:rPr>
                      <a:rPr lang="en-US" sz="4400">
                        <a:latin typeface="Cambria Math" panose="02040503050406030204" pitchFamily="18" charset="0"/>
                        <a:ea typeface="Cambria Math" panose="02040503050406030204" pitchFamily="18" charset="0"/>
                      </a:rPr>
                      <m:t>each</m:t>
                    </m:r>
                    <m:r>
                      <a:rPr lang="en-US" sz="4400">
                        <a:latin typeface="Cambria Math" panose="02040503050406030204" pitchFamily="18" charset="0"/>
                        <a:ea typeface="Cambria Math" panose="02040503050406030204" pitchFamily="18" charset="0"/>
                      </a:rPr>
                      <m:t> </m:t>
                    </m:r>
                    <m:r>
                      <a:rPr lang="en-US" sz="4400" i="1">
                        <a:latin typeface="Cambria Math" panose="02040503050406030204" pitchFamily="18" charset="0"/>
                        <a:ea typeface="Cambria Math" panose="02040503050406030204" pitchFamily="18" charset="0"/>
                      </a:rPr>
                      <m:t>𝑣</m:t>
                    </m:r>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𝑉</m:t>
                    </m:r>
                    <m:r>
                      <a:rPr lang="en-US" sz="4400" i="1">
                        <a:latin typeface="Cambria Math" panose="02040503050406030204" pitchFamily="18" charset="0"/>
                        <a:ea typeface="Cambria Math" panose="02040503050406030204" pitchFamily="18" charset="0"/>
                      </a:rPr>
                      <m:t> </m:t>
                    </m:r>
                  </m:oMath>
                </a14:m>
                <a:endParaRPr lang="en-US" sz="4400" dirty="0">
                  <a:ea typeface="Cambria Math" panose="02040503050406030204" pitchFamily="18" charset="0"/>
                </a:endParaRPr>
              </a:p>
              <a:p>
                <a:pPr lvl="2">
                  <a:buFont typeface="Wingdings" pitchFamily="2" charset="2"/>
                  <a:buChar char="Ø"/>
                </a:pPr>
                <a:r>
                  <a:rPr lang="en-US" sz="4400" dirty="0"/>
                  <a:t> </a:t>
                </a:r>
                <a14:m>
                  <m:oMath xmlns:m="http://schemas.openxmlformats.org/officeDocument/2006/math">
                    <m:r>
                      <a:rPr lang="en-US" sz="4400" i="1">
                        <a:latin typeface="Cambria Math" panose="02040503050406030204" pitchFamily="18" charset="0"/>
                      </a:rPr>
                      <m:t>𝑥</m:t>
                    </m:r>
                    <m:d>
                      <m:dPr>
                        <m:ctrlPr>
                          <a:rPr lang="en-US" sz="4400" i="1">
                            <a:latin typeface="Cambria Math" panose="02040503050406030204" pitchFamily="18" charset="0"/>
                          </a:rPr>
                        </m:ctrlPr>
                      </m:dPr>
                      <m:e>
                        <m:r>
                          <a:rPr lang="en-US" sz="4400" i="1">
                            <a:latin typeface="Cambria Math" panose="02040503050406030204" pitchFamily="18" charset="0"/>
                          </a:rPr>
                          <m:t>𝑣</m:t>
                        </m:r>
                      </m:e>
                    </m:d>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r>
                      <a:rPr lang="en-US" sz="4400" i="1">
                        <a:latin typeface="Cambria Math" panose="02040503050406030204" pitchFamily="18" charset="0"/>
                        <a:ea typeface="Cambria Math" panose="02040503050406030204" pitchFamily="18" charset="0"/>
                      </a:rPr>
                      <m:t>          </m:t>
                    </m:r>
                    <m:r>
                      <m:rPr>
                        <m:sty m:val="p"/>
                      </m:rPr>
                      <a:rPr lang="en-US" sz="4400">
                        <a:latin typeface="Cambria Math" panose="02040503050406030204" pitchFamily="18" charset="0"/>
                        <a:ea typeface="Cambria Math" panose="02040503050406030204" pitchFamily="18" charset="0"/>
                      </a:rPr>
                      <m:t>for</m:t>
                    </m:r>
                    <m:r>
                      <a:rPr lang="en-US" sz="4400">
                        <a:latin typeface="Cambria Math" panose="02040503050406030204" pitchFamily="18" charset="0"/>
                        <a:ea typeface="Cambria Math" panose="02040503050406030204" pitchFamily="18" charset="0"/>
                      </a:rPr>
                      <m:t> </m:t>
                    </m:r>
                    <m:r>
                      <m:rPr>
                        <m:sty m:val="p"/>
                      </m:rPr>
                      <a:rPr lang="en-US" sz="4400">
                        <a:latin typeface="Cambria Math" panose="02040503050406030204" pitchFamily="18" charset="0"/>
                        <a:ea typeface="Cambria Math" panose="02040503050406030204" pitchFamily="18" charset="0"/>
                      </a:rPr>
                      <m:t>each</m:t>
                    </m:r>
                    <m:r>
                      <a:rPr lang="en-US" sz="4400">
                        <a:latin typeface="Cambria Math" panose="02040503050406030204" pitchFamily="18" charset="0"/>
                        <a:ea typeface="Cambria Math" panose="02040503050406030204" pitchFamily="18" charset="0"/>
                      </a:rPr>
                      <m:t> </m:t>
                    </m:r>
                    <m:r>
                      <a:rPr lang="en-US" sz="4400" i="1">
                        <a:latin typeface="Cambria Math" panose="02040503050406030204" pitchFamily="18" charset="0"/>
                        <a:ea typeface="Cambria Math" panose="02040503050406030204" pitchFamily="18" charset="0"/>
                      </a:rPr>
                      <m:t>𝑣</m:t>
                    </m:r>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𝑉</m:t>
                    </m:r>
                    <m:r>
                      <a:rPr lang="en-US" sz="4400" i="1">
                        <a:latin typeface="Cambria Math" panose="02040503050406030204" pitchFamily="18" charset="0"/>
                        <a:ea typeface="Cambria Math" panose="02040503050406030204" pitchFamily="18" charset="0"/>
                      </a:rPr>
                      <m:t> </m:t>
                    </m:r>
                  </m:oMath>
                </a14:m>
                <a:endParaRPr lang="en-US" sz="4400" dirty="0">
                  <a:ea typeface="Cambria Math" panose="02040503050406030204" pitchFamily="18" charset="0"/>
                </a:endParaRPr>
              </a:p>
              <a:p>
                <a:pPr marL="1219200" lvl="2" indent="0">
                  <a:buNone/>
                </a:pPr>
                <a:r>
                  <a:rPr lang="en-US" sz="4400" dirty="0"/>
                  <a:t>(</a:t>
                </a:r>
                <a:r>
                  <a:rPr lang="en-US" sz="4400" dirty="0">
                    <a:solidFill>
                      <a:schemeClr val="accent4"/>
                    </a:solidFill>
                  </a:rPr>
                  <a:t>replace the previous constraint by </a:t>
                </a:r>
                <a14:m>
                  <m:oMath xmlns:m="http://schemas.openxmlformats.org/officeDocument/2006/math">
                    <m:r>
                      <a:rPr lang="en-US" sz="4400" b="0" i="0" smtClean="0">
                        <a:solidFill>
                          <a:schemeClr val="accent4"/>
                        </a:solidFill>
                        <a:latin typeface="Cambria Math" panose="02040503050406030204" pitchFamily="18" charset="0"/>
                      </a:rPr>
                      <m:t>0</m:t>
                    </m:r>
                    <m:r>
                      <a:rPr lang="en-US" sz="4400" b="0" i="1" smtClean="0">
                        <a:solidFill>
                          <a:schemeClr val="accent4"/>
                        </a:solidFill>
                        <a:latin typeface="Cambria Math" panose="02040503050406030204" pitchFamily="18" charset="0"/>
                        <a:ea typeface="Cambria Math" panose="02040503050406030204" pitchFamily="18" charset="0"/>
                      </a:rPr>
                      <m:t>≤</m:t>
                    </m:r>
                    <m:r>
                      <a:rPr lang="en-US" sz="4400" b="0" i="1" smtClean="0">
                        <a:solidFill>
                          <a:schemeClr val="accent4"/>
                        </a:solidFill>
                        <a:latin typeface="Cambria Math" panose="02040503050406030204" pitchFamily="18" charset="0"/>
                      </a:rPr>
                      <m:t>𝑥</m:t>
                    </m:r>
                    <m:d>
                      <m:dPr>
                        <m:ctrlPr>
                          <a:rPr lang="en-US" sz="4400" b="0" i="1" smtClean="0">
                            <a:solidFill>
                              <a:schemeClr val="accent4"/>
                            </a:solidFill>
                            <a:latin typeface="Cambria Math" panose="02040503050406030204" pitchFamily="18" charset="0"/>
                          </a:rPr>
                        </m:ctrlPr>
                      </m:dPr>
                      <m:e>
                        <m:r>
                          <a:rPr lang="en-US" sz="4400" i="1">
                            <a:solidFill>
                              <a:schemeClr val="accent4"/>
                            </a:solidFill>
                            <a:latin typeface="Cambria Math" panose="02040503050406030204" pitchFamily="18" charset="0"/>
                          </a:rPr>
                          <m:t>𝑣</m:t>
                        </m:r>
                      </m:e>
                    </m:d>
                    <m:r>
                      <a:rPr lang="en-US" sz="4400" i="1">
                        <a:solidFill>
                          <a:schemeClr val="accent4"/>
                        </a:solidFill>
                        <a:latin typeface="Cambria Math" panose="02040503050406030204" pitchFamily="18" charset="0"/>
                        <a:ea typeface="Cambria Math" panose="02040503050406030204" pitchFamily="18" charset="0"/>
                      </a:rPr>
                      <m:t>≤</m:t>
                    </m:r>
                    <m:r>
                      <a:rPr lang="en-US" sz="4400" b="0" i="1" smtClean="0">
                        <a:solidFill>
                          <a:schemeClr val="accent4"/>
                        </a:solidFill>
                        <a:latin typeface="Cambria Math" panose="02040503050406030204" pitchFamily="18" charset="0"/>
                      </a:rPr>
                      <m:t>1</m:t>
                    </m:r>
                  </m:oMath>
                </a14:m>
                <a:r>
                  <a:rPr lang="en-US" sz="4400" dirty="0"/>
                  <a:t>)</a:t>
                </a:r>
              </a:p>
              <a:p>
                <a:pPr marL="1219200" lvl="2" indent="0">
                  <a:buNone/>
                </a:pPr>
                <a:endParaRPr lang="en-US" sz="4400" dirty="0"/>
              </a:p>
              <a:p>
                <a:r>
                  <a:rPr lang="en-US" sz="4400" dirty="0"/>
                  <a:t>This is where we can compute </a:t>
                </a:r>
                <a14:m>
                  <m:oMath xmlns:m="http://schemas.openxmlformats.org/officeDocument/2006/math">
                    <m:acc>
                      <m:accPr>
                        <m:chr m:val="̅"/>
                        <m:ctrlPr>
                          <a:rPr lang="en-US" sz="4400" i="1" smtClean="0">
                            <a:latin typeface="Cambria Math" panose="02040503050406030204" pitchFamily="18" charset="0"/>
                          </a:rPr>
                        </m:ctrlPr>
                      </m:accPr>
                      <m:e>
                        <m:r>
                          <a:rPr lang="en-US" sz="4400" i="1">
                            <a:latin typeface="Cambria Math" panose="02040503050406030204" pitchFamily="18" charset="0"/>
                          </a:rPr>
                          <m:t>𝑥</m:t>
                        </m:r>
                      </m:e>
                    </m:acc>
                  </m:oMath>
                </a14:m>
                <a:r>
                  <a:rPr lang="en-US" sz="4400" dirty="0"/>
                  <a:t>, to know which vertex to add to the vertex cover.</a:t>
                </a:r>
              </a:p>
            </p:txBody>
          </p:sp>
        </mc:Choice>
        <mc:Fallback xmlns="">
          <p:sp>
            <p:nvSpPr>
              <p:cNvPr id="4" name="Content Placeholder 3">
                <a:extLst>
                  <a:ext uri="{FF2B5EF4-FFF2-40B4-BE49-F238E27FC236}">
                    <a16:creationId xmlns:a16="http://schemas.microsoft.com/office/drawing/2014/main" id="{1ADFD6CF-2C65-239E-EB85-ACC5CF651855}"/>
                  </a:ext>
                </a:extLst>
              </p:cNvPr>
              <p:cNvSpPr>
                <a:spLocks noGrp="1" noRot="1" noChangeAspect="1" noMove="1" noResize="1" noEditPoints="1" noAdjustHandles="1" noChangeArrowheads="1" noChangeShapeType="1" noTextEdit="1"/>
              </p:cNvSpPr>
              <p:nvPr>
                <p:ph sz="quarter" idx="11"/>
              </p:nvPr>
            </p:nvSpPr>
            <p:spPr>
              <a:xfrm>
                <a:off x="2167377" y="4125886"/>
                <a:ext cx="19939587" cy="8523314"/>
              </a:xfrm>
              <a:blipFill>
                <a:blip r:embed="rId2"/>
                <a:stretch>
                  <a:fillRect l="-1655" t="-4458"/>
                </a:stretch>
              </a:blipFill>
            </p:spPr>
            <p:txBody>
              <a:bodyPr/>
              <a:lstStyle/>
              <a:p>
                <a:r>
                  <a:rPr lang="en-US">
                    <a:noFill/>
                  </a:rPr>
                  <a:t> </a:t>
                </a:r>
              </a:p>
            </p:txBody>
          </p:sp>
        </mc:Fallback>
      </mc:AlternateContent>
    </p:spTree>
    <p:extLst>
      <p:ext uri="{BB962C8B-B14F-4D97-AF65-F5344CB8AC3E}">
        <p14:creationId xmlns:p14="http://schemas.microsoft.com/office/powerpoint/2010/main" val="305175803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exercise</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9492342" y="4470400"/>
            <a:ext cx="12409715" cy="7374436"/>
          </a:xfrm>
        </p:spPr>
        <p:txBody>
          <a:bodyPr>
            <a:normAutofit/>
          </a:bodyPr>
          <a:lstStyle/>
          <a:p>
            <a:r>
              <a:rPr lang="en-US" dirty="0"/>
              <a:t>Apply the Greedy approximation algorithm to find an approximate vertex cover for the given graph. </a:t>
            </a:r>
          </a:p>
          <a:p>
            <a:r>
              <a:rPr lang="en-US" dirty="0"/>
              <a:t>Show each step of the algorithm, including the vertices added to the vertex cover at each step and the covered edges. </a:t>
            </a:r>
          </a:p>
          <a:p>
            <a:r>
              <a:rPr lang="en-US" dirty="0"/>
              <a:t>Also, calculate the size of the approximate vertex cover obtained using the Greedy algorithm and compare it to the optimal vertex cover size.</a:t>
            </a:r>
          </a:p>
          <a:p>
            <a:r>
              <a:rPr lang="en-US" dirty="0"/>
              <a:t>Optimal solution C* has vertex cover size of 4 (One solution could be C*={B, C, D, F}).</a:t>
            </a:r>
          </a:p>
        </p:txBody>
      </p:sp>
      <p:pic>
        <p:nvPicPr>
          <p:cNvPr id="6" name="Picture 5" descr="A diagram of a triangle with blue circles and letters&#10;&#10;Description automatically generated">
            <a:extLst>
              <a:ext uri="{FF2B5EF4-FFF2-40B4-BE49-F238E27FC236}">
                <a16:creationId xmlns:a16="http://schemas.microsoft.com/office/drawing/2014/main" id="{EC11F74E-CF1D-036E-9E15-E18DEF45B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376" y="4470400"/>
            <a:ext cx="7077517" cy="6825872"/>
          </a:xfrm>
          <a:prstGeom prst="rect">
            <a:avLst/>
          </a:prstGeom>
        </p:spPr>
      </p:pic>
    </p:spTree>
    <p:extLst>
      <p:ext uri="{BB962C8B-B14F-4D97-AF65-F5344CB8AC3E}">
        <p14:creationId xmlns:p14="http://schemas.microsoft.com/office/powerpoint/2010/main" val="297640386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0206-6767-242C-481B-C58FF282BF02}"/>
              </a:ext>
            </a:extLst>
          </p:cNvPr>
          <p:cNvSpPr>
            <a:spLocks noGrp="1"/>
          </p:cNvSpPr>
          <p:nvPr>
            <p:ph type="title"/>
          </p:nvPr>
        </p:nvSpPr>
        <p:spPr/>
        <p:txBody>
          <a:bodyPr>
            <a:normAutofit fontScale="90000"/>
          </a:bodyPr>
          <a:lstStyle/>
          <a:p>
            <a:r>
              <a:rPr lang="en-US" dirty="0"/>
              <a:t>References</a:t>
            </a:r>
          </a:p>
        </p:txBody>
      </p:sp>
      <p:sp>
        <p:nvSpPr>
          <p:cNvPr id="3" name="Text Placeholder 2">
            <a:extLst>
              <a:ext uri="{FF2B5EF4-FFF2-40B4-BE49-F238E27FC236}">
                <a16:creationId xmlns:a16="http://schemas.microsoft.com/office/drawing/2014/main" id="{776393A9-E124-F6F9-B19C-8C1C1A536EF2}"/>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1A4F54C3-2409-4611-087C-4EECFA77448D}"/>
              </a:ext>
            </a:extLst>
          </p:cNvPr>
          <p:cNvSpPr>
            <a:spLocks noGrp="1"/>
          </p:cNvSpPr>
          <p:nvPr>
            <p:ph sz="quarter" idx="11"/>
          </p:nvPr>
        </p:nvSpPr>
        <p:spPr/>
        <p:txBody>
          <a:bodyPr/>
          <a:lstStyle/>
          <a:p>
            <a:r>
              <a:rPr lang="en-US" dirty="0"/>
              <a:t>Thomas H. </a:t>
            </a:r>
            <a:r>
              <a:rPr lang="en-US" dirty="0" err="1"/>
              <a:t>Cormen</a:t>
            </a:r>
            <a:r>
              <a:rPr lang="en-US" dirty="0"/>
              <a:t>. (2022). Introduction to algorithms: Fourth edition. The MIT Press. Chapter 34.</a:t>
            </a:r>
          </a:p>
          <a:p>
            <a:r>
              <a:rPr lang="en-US" dirty="0">
                <a:hlinkClick r:id="rId2"/>
              </a:rPr>
              <a:t>http://theory.stanford.edu/~trevisan/cs261/lecture07.pdf</a:t>
            </a:r>
            <a:endParaRPr lang="en-US" dirty="0"/>
          </a:p>
          <a:p>
            <a:r>
              <a:rPr lang="en-US" dirty="0">
                <a:hlinkClick r:id="rId3"/>
              </a:rPr>
              <a:t>https://courses.engr.illinois.edu/cs598csc/sp2011/Lectures/lecture_4.pdf</a:t>
            </a:r>
            <a:endParaRPr lang="en-US" dirty="0"/>
          </a:p>
          <a:p>
            <a:endParaRPr lang="en-US" dirty="0"/>
          </a:p>
        </p:txBody>
      </p:sp>
    </p:spTree>
    <p:extLst>
      <p:ext uri="{BB962C8B-B14F-4D97-AF65-F5344CB8AC3E}">
        <p14:creationId xmlns:p14="http://schemas.microsoft.com/office/powerpoint/2010/main" val="270452774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19A05A5-95E8-3650-1A08-2BEC267CC6F6}"/>
              </a:ext>
            </a:extLst>
          </p:cNvPr>
          <p:cNvSpPr>
            <a:spLocks noGrp="1"/>
          </p:cNvSpPr>
          <p:nvPr>
            <p:ph type="body" sz="quarter" idx="1"/>
          </p:nvPr>
        </p:nvSpPr>
        <p:spPr/>
        <p:txBody>
          <a:bodyPr/>
          <a:lstStyle/>
          <a:p>
            <a:r>
              <a:rPr lang="en-US" cap="none" dirty="0"/>
              <a:t>Approximation Algorithm: Vertex-cover</a:t>
            </a:r>
            <a:endParaRPr lang="en-US" dirty="0"/>
          </a:p>
        </p:txBody>
      </p:sp>
      <p:sp>
        <p:nvSpPr>
          <p:cNvPr id="5" name="Title 4">
            <a:extLst>
              <a:ext uri="{FF2B5EF4-FFF2-40B4-BE49-F238E27FC236}">
                <a16:creationId xmlns:a16="http://schemas.microsoft.com/office/drawing/2014/main" id="{01DB4F1F-BBE4-D8DD-07CE-323E6B80B095}"/>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F729075E-F5CE-8173-6979-ECEF28B9D32D}"/>
              </a:ext>
            </a:extLst>
          </p:cNvPr>
          <p:cNvSpPr>
            <a:spLocks noGrp="1"/>
          </p:cNvSpPr>
          <p:nvPr>
            <p:ph type="body" sz="quarter" idx="10"/>
          </p:nvPr>
        </p:nvSpPr>
        <p:spPr/>
        <p:txBody>
          <a:bodyPr>
            <a:normAutofit lnSpcReduction="10000"/>
          </a:bodyPr>
          <a:lstStyle/>
          <a:p>
            <a:r>
              <a:rPr lang="en-US" dirty="0"/>
              <a:t>September, 2023</a:t>
            </a:r>
          </a:p>
        </p:txBody>
      </p:sp>
    </p:spTree>
    <p:extLst>
      <p:ext uri="{BB962C8B-B14F-4D97-AF65-F5344CB8AC3E}">
        <p14:creationId xmlns:p14="http://schemas.microsoft.com/office/powerpoint/2010/main" val="35988027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AEF6-3D06-95C4-8CC4-2021BE8626EB}"/>
              </a:ext>
            </a:extLst>
          </p:cNvPr>
          <p:cNvSpPr>
            <a:spLocks noGrp="1"/>
          </p:cNvSpPr>
          <p:nvPr>
            <p:ph type="title"/>
          </p:nvPr>
        </p:nvSpPr>
        <p:spPr/>
        <p:txBody>
          <a:bodyPr>
            <a:normAutofit fontScale="90000"/>
          </a:bodyPr>
          <a:lstStyle/>
          <a:p>
            <a:r>
              <a:rPr lang="en-US" dirty="0"/>
              <a:t>approximation Algorithm</a:t>
            </a:r>
          </a:p>
        </p:txBody>
      </p:sp>
      <p:sp>
        <p:nvSpPr>
          <p:cNvPr id="3" name="Text Placeholder 2">
            <a:extLst>
              <a:ext uri="{FF2B5EF4-FFF2-40B4-BE49-F238E27FC236}">
                <a16:creationId xmlns:a16="http://schemas.microsoft.com/office/drawing/2014/main" id="{D15B858E-1FFC-7556-AB3F-24E9101773F9}"/>
              </a:ext>
            </a:extLst>
          </p:cNvPr>
          <p:cNvSpPr>
            <a:spLocks noGrp="1"/>
          </p:cNvSpPr>
          <p:nvPr>
            <p:ph type="body" sz="quarter" idx="10"/>
          </p:nvPr>
        </p:nvSpPr>
        <p:spPr/>
        <p:txBody>
          <a:bodyPr/>
          <a:lstStyle/>
          <a:p>
            <a:r>
              <a:rPr lang="en-US" dirty="0"/>
              <a:t>Introduction</a:t>
            </a:r>
          </a:p>
        </p:txBody>
      </p:sp>
      <p:sp>
        <p:nvSpPr>
          <p:cNvPr id="4" name="Content Placeholder 3">
            <a:extLst>
              <a:ext uri="{FF2B5EF4-FFF2-40B4-BE49-F238E27FC236}">
                <a16:creationId xmlns:a16="http://schemas.microsoft.com/office/drawing/2014/main" id="{99DBC106-FF37-AB10-1DEF-3DB3616C74DC}"/>
              </a:ext>
            </a:extLst>
          </p:cNvPr>
          <p:cNvSpPr>
            <a:spLocks noGrp="1"/>
          </p:cNvSpPr>
          <p:nvPr>
            <p:ph sz="quarter" idx="11"/>
          </p:nvPr>
        </p:nvSpPr>
        <p:spPr>
          <a:xfrm>
            <a:off x="2167377" y="4013200"/>
            <a:ext cx="20057623" cy="7831636"/>
          </a:xfrm>
        </p:spPr>
        <p:txBody>
          <a:bodyPr>
            <a:normAutofit/>
          </a:bodyPr>
          <a:lstStyle/>
          <a:p>
            <a:pPr>
              <a:spcBef>
                <a:spcPts val="0"/>
              </a:spcBef>
            </a:pPr>
            <a:r>
              <a:rPr lang="en-US" sz="4400" dirty="0"/>
              <a:t>Many problems of practical significance are NP-complete, yet they are too important to abandon merely because nobody knows how to find an optimal solution in polynomial time. </a:t>
            </a:r>
          </a:p>
          <a:p>
            <a:pPr>
              <a:spcBef>
                <a:spcPts val="0"/>
              </a:spcBef>
            </a:pPr>
            <a:r>
              <a:rPr lang="en-US" sz="4400" dirty="0"/>
              <a:t>Even if a problem is NP-complete, there may be hope. </a:t>
            </a:r>
          </a:p>
          <a:p>
            <a:pPr>
              <a:spcBef>
                <a:spcPts val="0"/>
              </a:spcBef>
            </a:pPr>
            <a:r>
              <a:rPr lang="en-US" sz="4400" dirty="0"/>
              <a:t>You have at least </a:t>
            </a:r>
            <a:r>
              <a:rPr lang="en-US" sz="4400" dirty="0">
                <a:solidFill>
                  <a:schemeClr val="accent4"/>
                </a:solidFill>
              </a:rPr>
              <a:t>three</a:t>
            </a:r>
            <a:r>
              <a:rPr lang="en-US" sz="4400" dirty="0"/>
              <a:t> options to get around NP-completeness:</a:t>
            </a:r>
          </a:p>
          <a:p>
            <a:pPr lvl="1">
              <a:spcBef>
                <a:spcPts val="0"/>
              </a:spcBef>
            </a:pPr>
            <a:r>
              <a:rPr lang="en-US" sz="4400" dirty="0"/>
              <a:t>First, if the actual inputs are small, an algorithm with exponential running time might be fast enough. </a:t>
            </a:r>
          </a:p>
          <a:p>
            <a:pPr lvl="1">
              <a:spcBef>
                <a:spcPts val="0"/>
              </a:spcBef>
            </a:pPr>
            <a:r>
              <a:rPr lang="en-US" sz="4400" dirty="0"/>
              <a:t>Second, you might be able to isolate important special cases that you can solve in polynomial time. </a:t>
            </a:r>
          </a:p>
          <a:p>
            <a:pPr lvl="1">
              <a:spcBef>
                <a:spcPts val="0"/>
              </a:spcBef>
            </a:pPr>
            <a:r>
              <a:rPr lang="en-US" sz="4400" dirty="0">
                <a:solidFill>
                  <a:schemeClr val="accent4"/>
                </a:solidFill>
              </a:rPr>
              <a:t>Third, you can try to devise an approach to find a near-optimal solution in polynomial time (either in the worst case or the expected case). </a:t>
            </a:r>
          </a:p>
          <a:p>
            <a:pPr>
              <a:spcBef>
                <a:spcPts val="0"/>
              </a:spcBef>
            </a:pPr>
            <a:endParaRPr lang="en-US" sz="4400" dirty="0"/>
          </a:p>
          <a:p>
            <a:pPr>
              <a:spcBef>
                <a:spcPts val="0"/>
              </a:spcBef>
            </a:pPr>
            <a:endParaRPr lang="en-US" sz="4400" dirty="0"/>
          </a:p>
        </p:txBody>
      </p:sp>
    </p:spTree>
    <p:extLst>
      <p:ext uri="{BB962C8B-B14F-4D97-AF65-F5344CB8AC3E}">
        <p14:creationId xmlns:p14="http://schemas.microsoft.com/office/powerpoint/2010/main" val="268119706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AEF6-3D06-95C4-8CC4-2021BE8626EB}"/>
              </a:ext>
            </a:extLst>
          </p:cNvPr>
          <p:cNvSpPr>
            <a:spLocks noGrp="1"/>
          </p:cNvSpPr>
          <p:nvPr>
            <p:ph type="title"/>
          </p:nvPr>
        </p:nvSpPr>
        <p:spPr/>
        <p:txBody>
          <a:bodyPr>
            <a:normAutofit fontScale="90000"/>
          </a:bodyPr>
          <a:lstStyle/>
          <a:p>
            <a:r>
              <a:rPr lang="en-US" dirty="0"/>
              <a:t>approximation Algorithm</a:t>
            </a:r>
          </a:p>
        </p:txBody>
      </p:sp>
      <p:sp>
        <p:nvSpPr>
          <p:cNvPr id="3" name="Text Placeholder 2">
            <a:extLst>
              <a:ext uri="{FF2B5EF4-FFF2-40B4-BE49-F238E27FC236}">
                <a16:creationId xmlns:a16="http://schemas.microsoft.com/office/drawing/2014/main" id="{D15B858E-1FFC-7556-AB3F-24E9101773F9}"/>
              </a:ext>
            </a:extLst>
          </p:cNvPr>
          <p:cNvSpPr>
            <a:spLocks noGrp="1"/>
          </p:cNvSpPr>
          <p:nvPr>
            <p:ph type="body" sz="quarter" idx="10"/>
          </p:nvPr>
        </p:nvSpPr>
        <p:spPr/>
        <p:txBody>
          <a:bodyPr/>
          <a:lstStyle/>
          <a:p>
            <a:r>
              <a:rPr lang="en-US" dirty="0"/>
              <a:t>Introduction</a:t>
            </a:r>
          </a:p>
        </p:txBody>
      </p:sp>
      <p:sp>
        <p:nvSpPr>
          <p:cNvPr id="4" name="Content Placeholder 3">
            <a:extLst>
              <a:ext uri="{FF2B5EF4-FFF2-40B4-BE49-F238E27FC236}">
                <a16:creationId xmlns:a16="http://schemas.microsoft.com/office/drawing/2014/main" id="{99DBC106-FF37-AB10-1DEF-3DB3616C74DC}"/>
              </a:ext>
            </a:extLst>
          </p:cNvPr>
          <p:cNvSpPr>
            <a:spLocks noGrp="1"/>
          </p:cNvSpPr>
          <p:nvPr>
            <p:ph sz="quarter" idx="11"/>
          </p:nvPr>
        </p:nvSpPr>
        <p:spPr>
          <a:xfrm>
            <a:off x="2167377" y="4013200"/>
            <a:ext cx="20057623" cy="7831636"/>
          </a:xfrm>
        </p:spPr>
        <p:txBody>
          <a:bodyPr>
            <a:normAutofit/>
          </a:bodyPr>
          <a:lstStyle/>
          <a:p>
            <a:pPr>
              <a:spcBef>
                <a:spcPts val="0"/>
              </a:spcBef>
            </a:pPr>
            <a:r>
              <a:rPr lang="en-US" sz="4400" dirty="0"/>
              <a:t>In practice, near-optimality is often good enough. </a:t>
            </a:r>
          </a:p>
          <a:p>
            <a:pPr>
              <a:spcBef>
                <a:spcPts val="0"/>
              </a:spcBef>
            </a:pPr>
            <a:r>
              <a:rPr lang="en-US" sz="4400" dirty="0"/>
              <a:t>We call an algorithm that returns near-optimal solutions an </a:t>
            </a:r>
            <a:r>
              <a:rPr lang="en-US" sz="4400" dirty="0">
                <a:solidFill>
                  <a:schemeClr val="accent4"/>
                </a:solidFill>
              </a:rPr>
              <a:t>approximation algorithm. </a:t>
            </a:r>
          </a:p>
          <a:p>
            <a:pPr>
              <a:spcBef>
                <a:spcPts val="0"/>
              </a:spcBef>
            </a:pPr>
            <a:endParaRPr lang="en-US" sz="4400" dirty="0"/>
          </a:p>
          <a:p>
            <a:pPr>
              <a:spcBef>
                <a:spcPts val="0"/>
              </a:spcBef>
            </a:pPr>
            <a:endParaRPr lang="en-US" sz="4400" dirty="0"/>
          </a:p>
        </p:txBody>
      </p:sp>
    </p:spTree>
    <p:extLst>
      <p:ext uri="{BB962C8B-B14F-4D97-AF65-F5344CB8AC3E}">
        <p14:creationId xmlns:p14="http://schemas.microsoft.com/office/powerpoint/2010/main" val="422134811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AEF6-3D06-95C4-8CC4-2021BE8626EB}"/>
              </a:ext>
            </a:extLst>
          </p:cNvPr>
          <p:cNvSpPr>
            <a:spLocks noGrp="1"/>
          </p:cNvSpPr>
          <p:nvPr>
            <p:ph type="title"/>
          </p:nvPr>
        </p:nvSpPr>
        <p:spPr/>
        <p:txBody>
          <a:bodyPr>
            <a:normAutofit fontScale="90000"/>
          </a:bodyPr>
          <a:lstStyle/>
          <a:p>
            <a:r>
              <a:rPr lang="en-US" dirty="0"/>
              <a:t>approximation Algorithm</a:t>
            </a:r>
          </a:p>
        </p:txBody>
      </p:sp>
      <p:sp>
        <p:nvSpPr>
          <p:cNvPr id="3" name="Text Placeholder 2">
            <a:extLst>
              <a:ext uri="{FF2B5EF4-FFF2-40B4-BE49-F238E27FC236}">
                <a16:creationId xmlns:a16="http://schemas.microsoft.com/office/drawing/2014/main" id="{D15B858E-1FFC-7556-AB3F-24E9101773F9}"/>
              </a:ext>
            </a:extLst>
          </p:cNvPr>
          <p:cNvSpPr>
            <a:spLocks noGrp="1"/>
          </p:cNvSpPr>
          <p:nvPr>
            <p:ph type="body" sz="quarter" idx="10"/>
          </p:nvPr>
        </p:nvSpPr>
        <p:spPr>
          <a:xfrm>
            <a:off x="2167377" y="2419728"/>
            <a:ext cx="14715569" cy="803546"/>
          </a:xfrm>
        </p:spPr>
        <p:txBody>
          <a:bodyPr>
            <a:normAutofit/>
          </a:bodyPr>
          <a:lstStyle/>
          <a:p>
            <a:r>
              <a:rPr lang="en-US" dirty="0"/>
              <a:t>Performance ratios for approximation algorithms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9DBC106-FF37-AB10-1DEF-3DB3616C74DC}"/>
                  </a:ext>
                </a:extLst>
              </p:cNvPr>
              <p:cNvSpPr>
                <a:spLocks noGrp="1"/>
              </p:cNvSpPr>
              <p:nvPr>
                <p:ph sz="quarter" idx="11"/>
              </p:nvPr>
            </p:nvSpPr>
            <p:spPr>
              <a:xfrm>
                <a:off x="2167377" y="4013200"/>
                <a:ext cx="20057623" cy="7831636"/>
              </a:xfrm>
            </p:spPr>
            <p:txBody>
              <a:bodyPr>
                <a:normAutofit/>
              </a:bodyPr>
              <a:lstStyle/>
              <a:p>
                <a:pPr>
                  <a:spcBef>
                    <a:spcPts val="0"/>
                  </a:spcBef>
                </a:pPr>
                <a:r>
                  <a:rPr lang="en-US" sz="4400" dirty="0"/>
                  <a:t>We say that an algorithm for a problem has an approximation ratio of </a:t>
                </a:r>
                <a14:m>
                  <m:oMath xmlns:m="http://schemas.openxmlformats.org/officeDocument/2006/math">
                    <m:r>
                      <a:rPr lang="en-US" sz="4400" i="1" smtClean="0">
                        <a:latin typeface="Cambria Math" panose="02040503050406030204" pitchFamily="18" charset="0"/>
                        <a:ea typeface="Cambria Math" panose="02040503050406030204" pitchFamily="18" charset="0"/>
                      </a:rPr>
                      <m:t>𝜌</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𝑛</m:t>
                    </m:r>
                    <m:r>
                      <a:rPr lang="en-US" sz="4400" b="0" i="1" smtClean="0">
                        <a:latin typeface="Cambria Math" panose="02040503050406030204" pitchFamily="18" charset="0"/>
                        <a:ea typeface="Cambria Math" panose="02040503050406030204" pitchFamily="18" charset="0"/>
                      </a:rPr>
                      <m:t>)</m:t>
                    </m:r>
                  </m:oMath>
                </a14:m>
                <a:r>
                  <a:rPr lang="en-US" sz="4400" dirty="0"/>
                  <a:t> if, for any input size n, the cost </a:t>
                </a:r>
                <a:r>
                  <a:rPr lang="en-US" sz="4400" dirty="0">
                    <a:solidFill>
                      <a:schemeClr val="accent4"/>
                    </a:solidFill>
                  </a:rPr>
                  <a:t>C of the solution produced by the algorithm</a:t>
                </a:r>
                <a:r>
                  <a:rPr lang="en-US" sz="4400" dirty="0"/>
                  <a:t> is within a factor of </a:t>
                </a:r>
                <a14:m>
                  <m:oMath xmlns:m="http://schemas.openxmlformats.org/officeDocument/2006/math">
                    <m:r>
                      <a:rPr lang="en-US" sz="4400" i="1">
                        <a:latin typeface="Cambria Math" panose="02040503050406030204" pitchFamily="18" charset="0"/>
                        <a:ea typeface="Cambria Math" panose="02040503050406030204" pitchFamily="18" charset="0"/>
                      </a:rPr>
                      <m:t>𝜌</m:t>
                    </m:r>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𝑛</m:t>
                    </m:r>
                    <m:r>
                      <a:rPr lang="en-US" sz="4400" i="1">
                        <a:latin typeface="Cambria Math" panose="02040503050406030204" pitchFamily="18" charset="0"/>
                        <a:ea typeface="Cambria Math" panose="02040503050406030204" pitchFamily="18" charset="0"/>
                      </a:rPr>
                      <m:t>)</m:t>
                    </m:r>
                  </m:oMath>
                </a14:m>
                <a:r>
                  <a:rPr lang="en-US" sz="4400" dirty="0"/>
                  <a:t> of the cost </a:t>
                </a:r>
                <a:r>
                  <a:rPr lang="en-US" sz="4400" dirty="0">
                    <a:solidFill>
                      <a:schemeClr val="accent4"/>
                    </a:solidFill>
                  </a:rPr>
                  <a:t>C* of an optimal solution</a:t>
                </a:r>
                <a:r>
                  <a:rPr lang="en-US" sz="4400" dirty="0"/>
                  <a:t>:</a:t>
                </a:r>
              </a:p>
              <a:p>
                <a:pPr marL="0" indent="0">
                  <a:spcBef>
                    <a:spcPts val="0"/>
                  </a:spcBef>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𝑚𝑎𝑥</m:t>
                      </m:r>
                      <m:d>
                        <m:dPr>
                          <m:begChr m:val="{"/>
                          <m:endChr m:val="}"/>
                          <m:ctrlPr>
                            <a:rPr lang="en-US" sz="4400" b="0" i="1" smtClean="0">
                              <a:latin typeface="Cambria Math" panose="02040503050406030204" pitchFamily="18" charset="0"/>
                            </a:rPr>
                          </m:ctrlPr>
                        </m:dPr>
                        <m:e>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𝐶</m:t>
                              </m:r>
                            </m:num>
                            <m:den>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𝐶</m:t>
                                  </m:r>
                                </m:e>
                                <m:sup>
                                  <m:r>
                                    <a:rPr lang="en-US" sz="4400" b="0" i="1" smtClean="0">
                                      <a:latin typeface="Cambria Math" panose="02040503050406030204" pitchFamily="18" charset="0"/>
                                    </a:rPr>
                                    <m:t>∗</m:t>
                                  </m:r>
                                </m:sup>
                              </m:sSup>
                            </m:den>
                          </m:f>
                          <m:r>
                            <a:rPr lang="en-US" sz="4400" b="0" i="1" smtClean="0">
                              <a:latin typeface="Cambria Math" panose="02040503050406030204" pitchFamily="18" charset="0"/>
                            </a:rPr>
                            <m:t>, </m:t>
                          </m:r>
                          <m:f>
                            <m:fPr>
                              <m:ctrlPr>
                                <a:rPr lang="en-US" sz="4400" b="0" i="1" smtClean="0">
                                  <a:latin typeface="Cambria Math" panose="02040503050406030204" pitchFamily="18" charset="0"/>
                                </a:rPr>
                              </m:ctrlPr>
                            </m:fPr>
                            <m:num>
                              <m:sSup>
                                <m:sSupPr>
                                  <m:ctrlPr>
                                    <a:rPr lang="en-US" sz="4400" i="1">
                                      <a:latin typeface="Cambria Math" panose="02040503050406030204" pitchFamily="18" charset="0"/>
                                    </a:rPr>
                                  </m:ctrlPr>
                                </m:sSupPr>
                                <m:e>
                                  <m:r>
                                    <a:rPr lang="en-US" sz="4400" i="1">
                                      <a:latin typeface="Cambria Math" panose="02040503050406030204" pitchFamily="18" charset="0"/>
                                    </a:rPr>
                                    <m:t>𝐶</m:t>
                                  </m:r>
                                </m:e>
                                <m:sup>
                                  <m:r>
                                    <a:rPr lang="en-US" sz="4400" i="1">
                                      <a:latin typeface="Cambria Math" panose="02040503050406030204" pitchFamily="18" charset="0"/>
                                    </a:rPr>
                                    <m:t>∗</m:t>
                                  </m:r>
                                </m:sup>
                              </m:sSup>
                            </m:num>
                            <m:den>
                              <m:r>
                                <a:rPr lang="en-US" sz="4400" b="0" i="1" smtClean="0">
                                  <a:latin typeface="Cambria Math" panose="02040503050406030204" pitchFamily="18" charset="0"/>
                                </a:rPr>
                                <m:t>𝐶</m:t>
                              </m:r>
                            </m:den>
                          </m:f>
                        </m:e>
                      </m:d>
                      <m:r>
                        <a:rPr lang="en-US" sz="4400" b="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𝜌</m:t>
                      </m:r>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𝑛</m:t>
                      </m:r>
                      <m:r>
                        <a:rPr lang="en-US" sz="4400" i="1">
                          <a:latin typeface="Cambria Math" panose="02040503050406030204" pitchFamily="18" charset="0"/>
                          <a:ea typeface="Cambria Math" panose="02040503050406030204" pitchFamily="18" charset="0"/>
                        </a:rPr>
                        <m:t>)</m:t>
                      </m:r>
                    </m:oMath>
                  </m:oMathPara>
                </a14:m>
                <a:endParaRPr lang="en-US" sz="4400" dirty="0"/>
              </a:p>
              <a:p>
                <a:pPr>
                  <a:spcBef>
                    <a:spcPts val="0"/>
                  </a:spcBef>
                </a:pPr>
                <a:r>
                  <a:rPr lang="en-US" sz="4400" dirty="0"/>
                  <a:t>If an algorithm achieves an approximation ratio of </a:t>
                </a:r>
                <a14:m>
                  <m:oMath xmlns:m="http://schemas.openxmlformats.org/officeDocument/2006/math">
                    <m:r>
                      <a:rPr lang="en-US" sz="4400" i="1">
                        <a:latin typeface="Cambria Math" panose="02040503050406030204" pitchFamily="18" charset="0"/>
                        <a:ea typeface="Cambria Math" panose="02040503050406030204" pitchFamily="18" charset="0"/>
                      </a:rPr>
                      <m:t>𝜌</m:t>
                    </m:r>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𝑛</m:t>
                    </m:r>
                    <m:r>
                      <a:rPr lang="en-US" sz="4400" i="1">
                        <a:latin typeface="Cambria Math" panose="02040503050406030204" pitchFamily="18" charset="0"/>
                        <a:ea typeface="Cambria Math" panose="02040503050406030204" pitchFamily="18" charset="0"/>
                      </a:rPr>
                      <m:t>)</m:t>
                    </m:r>
                  </m:oMath>
                </a14:m>
                <a:r>
                  <a:rPr lang="en-US" sz="4400" dirty="0"/>
                  <a:t>, we call it a </a:t>
                </a:r>
                <a14:m>
                  <m:oMath xmlns:m="http://schemas.openxmlformats.org/officeDocument/2006/math">
                    <m:r>
                      <a:rPr lang="en-US" sz="4400" i="1" smtClean="0">
                        <a:latin typeface="Cambria Math" panose="02040503050406030204" pitchFamily="18" charset="0"/>
                        <a:ea typeface="Cambria Math" panose="02040503050406030204" pitchFamily="18" charset="0"/>
                      </a:rPr>
                      <m:t>𝜌</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𝑛</m:t>
                    </m:r>
                    <m:r>
                      <a:rPr lang="en-US" sz="4400" b="0" i="1" smtClean="0">
                        <a:latin typeface="Cambria Math" panose="02040503050406030204" pitchFamily="18" charset="0"/>
                        <a:ea typeface="Cambria Math" panose="02040503050406030204" pitchFamily="18" charset="0"/>
                      </a:rPr>
                      <m:t>)</m:t>
                    </m:r>
                  </m:oMath>
                </a14:m>
                <a:r>
                  <a:rPr lang="en-US" sz="4400" dirty="0"/>
                  <a:t>-approximation algorithm. </a:t>
                </a:r>
              </a:p>
              <a:p>
                <a:pPr>
                  <a:spcBef>
                    <a:spcPts val="0"/>
                  </a:spcBef>
                </a:pPr>
                <a:r>
                  <a:rPr lang="en-US" sz="4400" dirty="0"/>
                  <a:t>When the approximation ratio is independent of n, we use the terms “approximation ratio of </a:t>
                </a:r>
                <a14:m>
                  <m:oMath xmlns:m="http://schemas.openxmlformats.org/officeDocument/2006/math">
                    <m:r>
                      <a:rPr lang="en-US" sz="4400" i="1" smtClean="0">
                        <a:latin typeface="Cambria Math" panose="02040503050406030204" pitchFamily="18" charset="0"/>
                        <a:ea typeface="Cambria Math" panose="02040503050406030204" pitchFamily="18" charset="0"/>
                      </a:rPr>
                      <m:t>𝜌</m:t>
                    </m:r>
                  </m:oMath>
                </a14:m>
                <a:r>
                  <a:rPr lang="en-US" sz="4400" dirty="0"/>
                  <a:t>“ and “</a:t>
                </a:r>
                <a14:m>
                  <m:oMath xmlns:m="http://schemas.openxmlformats.org/officeDocument/2006/math">
                    <m:r>
                      <a:rPr lang="en-US" sz="4400" i="1" smtClean="0">
                        <a:solidFill>
                          <a:schemeClr val="accent4"/>
                        </a:solidFill>
                        <a:latin typeface="Cambria Math" panose="02040503050406030204" pitchFamily="18" charset="0"/>
                        <a:ea typeface="Cambria Math" panose="02040503050406030204" pitchFamily="18" charset="0"/>
                      </a:rPr>
                      <m:t>𝜌</m:t>
                    </m:r>
                  </m:oMath>
                </a14:m>
                <a:r>
                  <a:rPr lang="en-US" sz="4400" dirty="0">
                    <a:solidFill>
                      <a:schemeClr val="accent4"/>
                    </a:solidFill>
                  </a:rPr>
                  <a:t>-approximation algorithm</a:t>
                </a:r>
                <a:r>
                  <a:rPr lang="en-US" sz="4400" dirty="0"/>
                  <a:t>,” indicating no dependence on n</a:t>
                </a:r>
              </a:p>
              <a:p>
                <a:pPr>
                  <a:spcBef>
                    <a:spcPts val="0"/>
                  </a:spcBef>
                </a:pPr>
                <a:endParaRPr lang="en-US" sz="4400" dirty="0"/>
              </a:p>
              <a:p>
                <a:pPr marL="0" indent="0">
                  <a:spcBef>
                    <a:spcPts val="0"/>
                  </a:spcBef>
                  <a:buNone/>
                </a:pPr>
                <a:endParaRPr lang="en-US" sz="4400" dirty="0"/>
              </a:p>
            </p:txBody>
          </p:sp>
        </mc:Choice>
        <mc:Fallback xmlns="">
          <p:sp>
            <p:nvSpPr>
              <p:cNvPr id="4" name="Content Placeholder 3">
                <a:extLst>
                  <a:ext uri="{FF2B5EF4-FFF2-40B4-BE49-F238E27FC236}">
                    <a16:creationId xmlns:a16="http://schemas.microsoft.com/office/drawing/2014/main" id="{99DBC106-FF37-AB10-1DEF-3DB3616C74DC}"/>
                  </a:ext>
                </a:extLst>
              </p:cNvPr>
              <p:cNvSpPr>
                <a:spLocks noGrp="1" noRot="1" noChangeAspect="1" noMove="1" noResize="1" noEditPoints="1" noAdjustHandles="1" noChangeArrowheads="1" noChangeShapeType="1" noTextEdit="1"/>
              </p:cNvSpPr>
              <p:nvPr>
                <p:ph sz="quarter" idx="11"/>
              </p:nvPr>
            </p:nvSpPr>
            <p:spPr>
              <a:xfrm>
                <a:off x="2167377" y="4013200"/>
                <a:ext cx="20057623" cy="7831636"/>
              </a:xfrm>
              <a:blipFill>
                <a:blip r:embed="rId2"/>
                <a:stretch>
                  <a:fillRect l="-1645" t="-3236" r="-316"/>
                </a:stretch>
              </a:blipFill>
            </p:spPr>
            <p:txBody>
              <a:bodyPr/>
              <a:lstStyle/>
              <a:p>
                <a:r>
                  <a:rPr lang="en-US">
                    <a:noFill/>
                  </a:rPr>
                  <a:t> </a:t>
                </a:r>
              </a:p>
            </p:txBody>
          </p:sp>
        </mc:Fallback>
      </mc:AlternateContent>
    </p:spTree>
    <p:extLst>
      <p:ext uri="{BB962C8B-B14F-4D97-AF65-F5344CB8AC3E}">
        <p14:creationId xmlns:p14="http://schemas.microsoft.com/office/powerpoint/2010/main" val="205422754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AEF6-3D06-95C4-8CC4-2021BE8626EB}"/>
              </a:ext>
            </a:extLst>
          </p:cNvPr>
          <p:cNvSpPr>
            <a:spLocks noGrp="1"/>
          </p:cNvSpPr>
          <p:nvPr>
            <p:ph type="title"/>
          </p:nvPr>
        </p:nvSpPr>
        <p:spPr/>
        <p:txBody>
          <a:bodyPr>
            <a:normAutofit fontScale="90000"/>
          </a:bodyPr>
          <a:lstStyle/>
          <a:p>
            <a:r>
              <a:rPr lang="en-US" dirty="0"/>
              <a:t>approximation Algorithm</a:t>
            </a:r>
          </a:p>
        </p:txBody>
      </p:sp>
      <p:sp>
        <p:nvSpPr>
          <p:cNvPr id="3" name="Text Placeholder 2">
            <a:extLst>
              <a:ext uri="{FF2B5EF4-FFF2-40B4-BE49-F238E27FC236}">
                <a16:creationId xmlns:a16="http://schemas.microsoft.com/office/drawing/2014/main" id="{D15B858E-1FFC-7556-AB3F-24E9101773F9}"/>
              </a:ext>
            </a:extLst>
          </p:cNvPr>
          <p:cNvSpPr>
            <a:spLocks noGrp="1"/>
          </p:cNvSpPr>
          <p:nvPr>
            <p:ph type="body" sz="quarter" idx="10"/>
          </p:nvPr>
        </p:nvSpPr>
        <p:spPr>
          <a:xfrm>
            <a:off x="2167377" y="2419728"/>
            <a:ext cx="14715569" cy="803546"/>
          </a:xfrm>
        </p:spPr>
        <p:txBody>
          <a:bodyPr>
            <a:normAutofit/>
          </a:bodyPr>
          <a:lstStyle/>
          <a:p>
            <a:r>
              <a:rPr lang="en-US" dirty="0"/>
              <a:t>Performance ratios for approximation algorithms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9DBC106-FF37-AB10-1DEF-3DB3616C74DC}"/>
                  </a:ext>
                </a:extLst>
              </p:cNvPr>
              <p:cNvSpPr>
                <a:spLocks noGrp="1"/>
              </p:cNvSpPr>
              <p:nvPr>
                <p:ph sz="quarter" idx="11"/>
              </p:nvPr>
            </p:nvSpPr>
            <p:spPr>
              <a:xfrm>
                <a:off x="2167377" y="4013200"/>
                <a:ext cx="20057623" cy="7831636"/>
              </a:xfrm>
            </p:spPr>
            <p:txBody>
              <a:bodyPr>
                <a:normAutofit/>
              </a:bodyPr>
              <a:lstStyle/>
              <a:p>
                <a:pPr>
                  <a:spcBef>
                    <a:spcPts val="0"/>
                  </a:spcBef>
                </a:pPr>
                <a:r>
                  <a:rPr lang="en-US" sz="4400" dirty="0"/>
                  <a:t>The definitions of approximation ratio apply to both minimization and maximization problems.</a:t>
                </a:r>
              </a:p>
              <a:p>
                <a:pPr>
                  <a:spcBef>
                    <a:spcPts val="0"/>
                  </a:spcBef>
                </a:pPr>
                <a:r>
                  <a:rPr lang="en-US" sz="4400" dirty="0"/>
                  <a:t>For maximization problem, </a:t>
                </a:r>
                <a14:m>
                  <m:oMath xmlns:m="http://schemas.openxmlformats.org/officeDocument/2006/math">
                    <m:r>
                      <a:rPr lang="en-US" sz="4400" b="0" i="1" smtClean="0">
                        <a:latin typeface="Cambria Math" panose="02040503050406030204" pitchFamily="18" charset="0"/>
                      </a:rPr>
                      <m:t>0&lt;</m:t>
                    </m:r>
                    <m:r>
                      <a:rPr lang="en-US" sz="4400" b="0" i="1" smtClean="0">
                        <a:latin typeface="Cambria Math" panose="02040503050406030204" pitchFamily="18" charset="0"/>
                      </a:rPr>
                      <m:t>𝐶</m:t>
                    </m:r>
                    <m:r>
                      <a:rPr lang="en-US" sz="4400" b="0" i="1" smtClean="0">
                        <a:latin typeface="Cambria Math" panose="02040503050406030204" pitchFamily="18" charset="0"/>
                        <a:ea typeface="Cambria Math" panose="02040503050406030204" pitchFamily="18" charset="0"/>
                      </a:rPr>
                      <m:t>≤</m:t>
                    </m:r>
                    <m:sSup>
                      <m:sSupPr>
                        <m:ctrlPr>
                          <a:rPr lang="en-US" sz="4400" b="0" i="1" smtClean="0">
                            <a:latin typeface="Cambria Math" panose="02040503050406030204" pitchFamily="18" charset="0"/>
                            <a:ea typeface="Cambria Math" panose="02040503050406030204" pitchFamily="18" charset="0"/>
                          </a:rPr>
                        </m:ctrlPr>
                      </m:sSupPr>
                      <m:e>
                        <m:r>
                          <a:rPr lang="en-US" sz="4400" b="0" i="1" smtClean="0">
                            <a:latin typeface="Cambria Math" panose="02040503050406030204" pitchFamily="18" charset="0"/>
                            <a:ea typeface="Cambria Math" panose="02040503050406030204" pitchFamily="18" charset="0"/>
                          </a:rPr>
                          <m:t>𝐶</m:t>
                        </m:r>
                      </m:e>
                      <m:sup>
                        <m:r>
                          <a:rPr lang="en-US" sz="4400" b="0" i="1" smtClean="0">
                            <a:latin typeface="Cambria Math" panose="02040503050406030204" pitchFamily="18" charset="0"/>
                            <a:ea typeface="Cambria Math" panose="02040503050406030204" pitchFamily="18" charset="0"/>
                          </a:rPr>
                          <m:t>∗</m:t>
                        </m:r>
                      </m:sup>
                    </m:sSup>
                  </m:oMath>
                </a14:m>
                <a:r>
                  <a:rPr lang="en-US" sz="4400" dirty="0"/>
                  <a:t>, so:</a:t>
                </a:r>
              </a:p>
              <a:p>
                <a:pPr marL="0" indent="0">
                  <a:spcBef>
                    <a:spcPts val="0"/>
                  </a:spcBef>
                  <a:buNone/>
                </a:pPr>
                <a14:m>
                  <m:oMathPara xmlns:m="http://schemas.openxmlformats.org/officeDocument/2006/math">
                    <m:oMathParaPr>
                      <m:jc m:val="centerGroup"/>
                    </m:oMathParaPr>
                    <m:oMath xmlns:m="http://schemas.openxmlformats.org/officeDocument/2006/math">
                      <m:sSup>
                        <m:sSupPr>
                          <m:ctrlPr>
                            <a:rPr lang="en-US" sz="4400" b="0" i="1" smtClean="0">
                              <a:latin typeface="Cambria Math" panose="02040503050406030204" pitchFamily="18" charset="0"/>
                              <a:ea typeface="Cambria Math" panose="02040503050406030204" pitchFamily="18" charset="0"/>
                            </a:rPr>
                          </m:ctrlPr>
                        </m:sSupPr>
                        <m:e>
                          <m:r>
                            <a:rPr lang="en-US" sz="4400" b="0" i="1" smtClean="0">
                              <a:latin typeface="Cambria Math" panose="02040503050406030204" pitchFamily="18" charset="0"/>
                              <a:ea typeface="Cambria Math" panose="02040503050406030204" pitchFamily="18" charset="0"/>
                            </a:rPr>
                            <m:t>𝐶</m:t>
                          </m:r>
                        </m:e>
                        <m:sup>
                          <m:r>
                            <a:rPr lang="en-US" sz="4400" b="0" i="1" smtClean="0">
                              <a:latin typeface="Cambria Math" panose="02040503050406030204" pitchFamily="18" charset="0"/>
                              <a:ea typeface="Cambria Math" panose="02040503050406030204" pitchFamily="18" charset="0"/>
                            </a:rPr>
                            <m:t>∗</m:t>
                          </m:r>
                        </m:sup>
                      </m:sSup>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𝜌</m:t>
                      </m:r>
                      <m:d>
                        <m:dPr>
                          <m:ctrlPr>
                            <a:rPr lang="en-US" sz="4400" i="1">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ea typeface="Cambria Math" panose="02040503050406030204" pitchFamily="18" charset="0"/>
                            </a:rPr>
                            <m:t>𝑛</m:t>
                          </m:r>
                        </m:e>
                      </m:d>
                      <m:r>
                        <a:rPr lang="en-US" sz="4400" i="1">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𝐶</m:t>
                      </m:r>
                    </m:oMath>
                  </m:oMathPara>
                </a14:m>
                <a:endParaRPr lang="en-US" sz="4400" dirty="0"/>
              </a:p>
              <a:p>
                <a:pPr marL="0" indent="0">
                  <a:spcBef>
                    <a:spcPts val="0"/>
                  </a:spcBef>
                  <a:buNone/>
                </a:pPr>
                <a:endParaRPr lang="en-US" sz="4400" dirty="0"/>
              </a:p>
              <a:p>
                <a:pPr>
                  <a:spcBef>
                    <a:spcPts val="0"/>
                  </a:spcBef>
                </a:pPr>
                <a:r>
                  <a:rPr lang="en-US" sz="4400" dirty="0"/>
                  <a:t>For minimization problem, </a:t>
                </a:r>
                <a14:m>
                  <m:oMath xmlns:m="http://schemas.openxmlformats.org/officeDocument/2006/math">
                    <m:r>
                      <a:rPr lang="en-US" sz="4400" b="0" i="1" smtClean="0">
                        <a:latin typeface="Cambria Math" panose="02040503050406030204" pitchFamily="18" charset="0"/>
                      </a:rPr>
                      <m:t>0&lt;</m:t>
                    </m:r>
                    <m:sSup>
                      <m:sSupPr>
                        <m:ctrlPr>
                          <a:rPr lang="en-US" sz="4400" i="1">
                            <a:latin typeface="Cambria Math" panose="02040503050406030204" pitchFamily="18" charset="0"/>
                            <a:ea typeface="Cambria Math" panose="02040503050406030204" pitchFamily="18" charset="0"/>
                          </a:rPr>
                        </m:ctrlPr>
                      </m:sSupPr>
                      <m:e>
                        <m:r>
                          <a:rPr lang="en-US" sz="4400" i="1">
                            <a:latin typeface="Cambria Math" panose="02040503050406030204" pitchFamily="18" charset="0"/>
                            <a:ea typeface="Cambria Math" panose="02040503050406030204" pitchFamily="18" charset="0"/>
                          </a:rPr>
                          <m:t>𝐶</m:t>
                        </m:r>
                      </m:e>
                      <m:sup>
                        <m:r>
                          <a:rPr lang="en-US" sz="4400" i="1">
                            <a:latin typeface="Cambria Math" panose="02040503050406030204" pitchFamily="18" charset="0"/>
                            <a:ea typeface="Cambria Math" panose="02040503050406030204" pitchFamily="18" charset="0"/>
                          </a:rPr>
                          <m:t>∗</m:t>
                        </m:r>
                      </m:sup>
                    </m:sSup>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𝐶</m:t>
                    </m:r>
                  </m:oMath>
                </a14:m>
                <a:r>
                  <a:rPr lang="en-US" sz="4400" dirty="0"/>
                  <a:t>, so:</a:t>
                </a:r>
              </a:p>
              <a:p>
                <a:pPr marL="0" indent="0">
                  <a:spcBef>
                    <a:spcPts val="0"/>
                  </a:spcBef>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𝐶</m:t>
                      </m:r>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𝜌</m:t>
                      </m:r>
                      <m:d>
                        <m:dPr>
                          <m:ctrlPr>
                            <a:rPr lang="en-US" sz="4400" i="1">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ea typeface="Cambria Math" panose="02040503050406030204" pitchFamily="18" charset="0"/>
                            </a:rPr>
                            <m:t>𝑛</m:t>
                          </m:r>
                        </m:e>
                      </m:d>
                      <m:r>
                        <a:rPr lang="en-US" sz="4400" i="1">
                          <a:latin typeface="Cambria Math" panose="02040503050406030204" pitchFamily="18" charset="0"/>
                          <a:ea typeface="Cambria Math" panose="02040503050406030204" pitchFamily="18" charset="0"/>
                        </a:rPr>
                        <m:t>∙</m:t>
                      </m:r>
                      <m:sSup>
                        <m:sSupPr>
                          <m:ctrlPr>
                            <a:rPr lang="en-US" sz="4400" i="1">
                              <a:latin typeface="Cambria Math" panose="02040503050406030204" pitchFamily="18" charset="0"/>
                              <a:ea typeface="Cambria Math" panose="02040503050406030204" pitchFamily="18" charset="0"/>
                            </a:rPr>
                          </m:ctrlPr>
                        </m:sSupPr>
                        <m:e>
                          <m:r>
                            <a:rPr lang="en-US" sz="4400" i="1">
                              <a:latin typeface="Cambria Math" panose="02040503050406030204" pitchFamily="18" charset="0"/>
                              <a:ea typeface="Cambria Math" panose="02040503050406030204" pitchFamily="18" charset="0"/>
                            </a:rPr>
                            <m:t>𝐶</m:t>
                          </m:r>
                        </m:e>
                        <m:sup>
                          <m:r>
                            <a:rPr lang="en-US" sz="4400" i="1">
                              <a:latin typeface="Cambria Math" panose="02040503050406030204" pitchFamily="18" charset="0"/>
                              <a:ea typeface="Cambria Math" panose="02040503050406030204" pitchFamily="18" charset="0"/>
                            </a:rPr>
                            <m:t>∗</m:t>
                          </m:r>
                        </m:sup>
                      </m:sSup>
                    </m:oMath>
                  </m:oMathPara>
                </a14:m>
                <a:endParaRPr lang="en-US" sz="4400" dirty="0"/>
              </a:p>
              <a:p>
                <a:pPr>
                  <a:spcBef>
                    <a:spcPts val="0"/>
                  </a:spcBef>
                </a:pPr>
                <a:endParaRPr lang="en-US" sz="4400" dirty="0"/>
              </a:p>
              <a:p>
                <a:pPr>
                  <a:spcBef>
                    <a:spcPts val="0"/>
                  </a:spcBef>
                </a:pPr>
                <a:r>
                  <a:rPr lang="en-US" sz="4400" dirty="0"/>
                  <a:t>The equation works because </a:t>
                </a:r>
                <a14:m>
                  <m:oMath xmlns:m="http://schemas.openxmlformats.org/officeDocument/2006/math">
                    <m:r>
                      <a:rPr lang="en-US" sz="4400" i="1" smtClean="0">
                        <a:latin typeface="Cambria Math" panose="02040503050406030204" pitchFamily="18" charset="0"/>
                        <a:ea typeface="Cambria Math" panose="02040503050406030204" pitchFamily="18" charset="0"/>
                      </a:rPr>
                      <m:t>𝜌</m:t>
                    </m:r>
                    <m:d>
                      <m:dPr>
                        <m:ctrlPr>
                          <a:rPr lang="en-US" sz="4400" i="1">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ea typeface="Cambria Math" panose="02040503050406030204" pitchFamily="18" charset="0"/>
                          </a:rPr>
                          <m:t>𝑛</m:t>
                        </m:r>
                      </m:e>
                    </m:d>
                  </m:oMath>
                </a14:m>
                <a:r>
                  <a:rPr lang="en-US" sz="4400" dirty="0"/>
                  <a:t> is never less than 1.</a:t>
                </a:r>
              </a:p>
              <a:p>
                <a:pPr>
                  <a:spcBef>
                    <a:spcPts val="0"/>
                  </a:spcBef>
                </a:pPr>
                <a:r>
                  <a:rPr lang="en-US" sz="4400" dirty="0"/>
                  <a:t>Therefore, a 1-approximation algorithm produces an optimal solution.</a:t>
                </a:r>
              </a:p>
              <a:p>
                <a:pPr marL="0" indent="0">
                  <a:spcBef>
                    <a:spcPts val="0"/>
                  </a:spcBef>
                  <a:buNone/>
                </a:pPr>
                <a:endParaRPr lang="en-US" sz="4400" dirty="0"/>
              </a:p>
            </p:txBody>
          </p:sp>
        </mc:Choice>
        <mc:Fallback xmlns="">
          <p:sp>
            <p:nvSpPr>
              <p:cNvPr id="4" name="Content Placeholder 3">
                <a:extLst>
                  <a:ext uri="{FF2B5EF4-FFF2-40B4-BE49-F238E27FC236}">
                    <a16:creationId xmlns:a16="http://schemas.microsoft.com/office/drawing/2014/main" id="{99DBC106-FF37-AB10-1DEF-3DB3616C74DC}"/>
                  </a:ext>
                </a:extLst>
              </p:cNvPr>
              <p:cNvSpPr>
                <a:spLocks noGrp="1" noRot="1" noChangeAspect="1" noMove="1" noResize="1" noEditPoints="1" noAdjustHandles="1" noChangeArrowheads="1" noChangeShapeType="1" noTextEdit="1"/>
              </p:cNvSpPr>
              <p:nvPr>
                <p:ph sz="quarter" idx="11"/>
              </p:nvPr>
            </p:nvSpPr>
            <p:spPr>
              <a:xfrm>
                <a:off x="2167377" y="4013200"/>
                <a:ext cx="20057623" cy="7831636"/>
              </a:xfrm>
              <a:blipFill>
                <a:blip r:embed="rId2"/>
                <a:stretch>
                  <a:fillRect l="-1645" t="-3236"/>
                </a:stretch>
              </a:blipFill>
            </p:spPr>
            <p:txBody>
              <a:bodyPr/>
              <a:lstStyle/>
              <a:p>
                <a:r>
                  <a:rPr lang="en-US">
                    <a:noFill/>
                  </a:rPr>
                  <a:t> </a:t>
                </a:r>
              </a:p>
            </p:txBody>
          </p:sp>
        </mc:Fallback>
      </mc:AlternateContent>
    </p:spTree>
    <p:extLst>
      <p:ext uri="{BB962C8B-B14F-4D97-AF65-F5344CB8AC3E}">
        <p14:creationId xmlns:p14="http://schemas.microsoft.com/office/powerpoint/2010/main" val="213184854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98A0E-C6DA-BD5E-5C58-4214BA50EB25}"/>
              </a:ext>
            </a:extLst>
          </p:cNvPr>
          <p:cNvSpPr>
            <a:spLocks noGrp="1"/>
          </p:cNvSpPr>
          <p:nvPr>
            <p:ph type="title"/>
          </p:nvPr>
        </p:nvSpPr>
        <p:spPr/>
        <p:txBody>
          <a:bodyPr>
            <a:normAutofit fontScale="90000"/>
          </a:bodyPr>
          <a:lstStyle/>
          <a:p>
            <a:r>
              <a:rPr lang="en-US" dirty="0"/>
              <a:t>Approximation algorithm</a:t>
            </a:r>
          </a:p>
        </p:txBody>
      </p:sp>
      <p:sp>
        <p:nvSpPr>
          <p:cNvPr id="3" name="Text Placeholder 2">
            <a:extLst>
              <a:ext uri="{FF2B5EF4-FFF2-40B4-BE49-F238E27FC236}">
                <a16:creationId xmlns:a16="http://schemas.microsoft.com/office/drawing/2014/main" id="{1750B3DE-B81D-661D-3DBA-D3CCAAC90BD7}"/>
              </a:ext>
            </a:extLst>
          </p:cNvPr>
          <p:cNvSpPr>
            <a:spLocks noGrp="1"/>
          </p:cNvSpPr>
          <p:nvPr>
            <p:ph type="body" sz="quarter" idx="10"/>
          </p:nvPr>
        </p:nvSpPr>
        <p:spPr/>
        <p:txBody>
          <a:bodyPr/>
          <a:lstStyle/>
          <a:p>
            <a:r>
              <a:rPr lang="en-US" dirty="0"/>
              <a:t>Approximation scheme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5F4D26C-DF1B-CB0E-B74E-92BD4CC23BCE}"/>
                  </a:ext>
                </a:extLst>
              </p:cNvPr>
              <p:cNvSpPr>
                <a:spLocks noGrp="1"/>
              </p:cNvSpPr>
              <p:nvPr>
                <p:ph sz="quarter" idx="11"/>
              </p:nvPr>
            </p:nvSpPr>
            <p:spPr/>
            <p:txBody>
              <a:bodyPr>
                <a:normAutofit/>
              </a:bodyPr>
              <a:lstStyle/>
              <a:p>
                <a:r>
                  <a:rPr lang="en-US" sz="4400" dirty="0"/>
                  <a:t>An </a:t>
                </a:r>
                <a:r>
                  <a:rPr lang="en-US" sz="4400" dirty="0">
                    <a:solidFill>
                      <a:schemeClr val="accent4"/>
                    </a:solidFill>
                  </a:rPr>
                  <a:t>approximation scheme</a:t>
                </a:r>
                <a:r>
                  <a:rPr lang="en-US" sz="4400" dirty="0"/>
                  <a:t> for an optimization problem is an approximation algorithm that takes as input not only an instance of the problem, but also a value </a:t>
                </a:r>
                <a14:m>
                  <m:oMath xmlns:m="http://schemas.openxmlformats.org/officeDocument/2006/math">
                    <m:r>
                      <a:rPr lang="en-US" sz="4400" i="1" smtClean="0">
                        <a:latin typeface="Cambria Math" panose="02040503050406030204" pitchFamily="18" charset="0"/>
                        <a:ea typeface="Cambria Math" panose="02040503050406030204" pitchFamily="18" charset="0"/>
                      </a:rPr>
                      <m:t>𝜖</m:t>
                    </m:r>
                    <m:r>
                      <a:rPr lang="en-US" sz="4400" b="0" i="1" smtClean="0">
                        <a:latin typeface="Cambria Math" panose="02040503050406030204" pitchFamily="18" charset="0"/>
                        <a:ea typeface="Cambria Math" panose="02040503050406030204" pitchFamily="18" charset="0"/>
                      </a:rPr>
                      <m:t>&gt;0</m:t>
                    </m:r>
                  </m:oMath>
                </a14:m>
                <a:r>
                  <a:rPr lang="en-US" sz="4400" dirty="0"/>
                  <a:t> such that for any fixed </a:t>
                </a:r>
                <a14:m>
                  <m:oMath xmlns:m="http://schemas.openxmlformats.org/officeDocument/2006/math">
                    <m:r>
                      <a:rPr lang="en-US" sz="4400" i="1">
                        <a:latin typeface="Cambria Math" panose="02040503050406030204" pitchFamily="18" charset="0"/>
                        <a:ea typeface="Cambria Math" panose="02040503050406030204" pitchFamily="18" charset="0"/>
                      </a:rPr>
                      <m:t>𝜖</m:t>
                    </m:r>
                  </m:oMath>
                </a14:m>
                <a:r>
                  <a:rPr lang="en-US" sz="4400" dirty="0"/>
                  <a:t>, the scheme is a </a:t>
                </a:r>
                <a14:m>
                  <m:oMath xmlns:m="http://schemas.openxmlformats.org/officeDocument/2006/math">
                    <m:r>
                      <a:rPr lang="en-US" sz="4400" b="0" i="0" smtClean="0">
                        <a:latin typeface="Cambria Math" panose="02040503050406030204" pitchFamily="18" charset="0"/>
                        <a:ea typeface="Cambria Math" panose="02040503050406030204" pitchFamily="18" charset="0"/>
                      </a:rPr>
                      <m:t>(1+</m:t>
                    </m:r>
                    <m:r>
                      <a:rPr lang="en-US" sz="4400" i="1">
                        <a:latin typeface="Cambria Math" panose="02040503050406030204" pitchFamily="18" charset="0"/>
                        <a:ea typeface="Cambria Math" panose="02040503050406030204" pitchFamily="18" charset="0"/>
                      </a:rPr>
                      <m:t>𝜖</m:t>
                    </m:r>
                    <m:r>
                      <a:rPr lang="en-US" sz="4400" b="0" i="1" smtClean="0">
                        <a:latin typeface="Cambria Math" panose="02040503050406030204" pitchFamily="18" charset="0"/>
                        <a:ea typeface="Cambria Math" panose="02040503050406030204" pitchFamily="18" charset="0"/>
                      </a:rPr>
                      <m:t>)</m:t>
                    </m:r>
                  </m:oMath>
                </a14:m>
                <a:r>
                  <a:rPr lang="en-US" sz="4400" dirty="0"/>
                  <a:t>-approximation algorithm. </a:t>
                </a:r>
              </a:p>
              <a:p>
                <a:r>
                  <a:rPr lang="en-US" sz="4400" dirty="0"/>
                  <a:t>We say that an approximation scheme is a </a:t>
                </a:r>
                <a:r>
                  <a:rPr lang="en-US" sz="4400" dirty="0">
                    <a:solidFill>
                      <a:schemeClr val="accent4"/>
                    </a:solidFill>
                  </a:rPr>
                  <a:t>polynomial-time approximation scheme</a:t>
                </a:r>
                <a:r>
                  <a:rPr lang="en-US" sz="4400" dirty="0"/>
                  <a:t> if for any fixed </a:t>
                </a:r>
                <a14:m>
                  <m:oMath xmlns:m="http://schemas.openxmlformats.org/officeDocument/2006/math">
                    <m:r>
                      <a:rPr lang="en-US" sz="4400" i="1" smtClean="0">
                        <a:latin typeface="Cambria Math" panose="02040503050406030204" pitchFamily="18" charset="0"/>
                        <a:ea typeface="Cambria Math" panose="02040503050406030204" pitchFamily="18" charset="0"/>
                      </a:rPr>
                      <m:t>𝜖</m:t>
                    </m:r>
                    <m:r>
                      <a:rPr lang="en-US" sz="4400" b="0" i="1" smtClean="0">
                        <a:latin typeface="Cambria Math" panose="02040503050406030204" pitchFamily="18" charset="0"/>
                        <a:ea typeface="Cambria Math" panose="02040503050406030204" pitchFamily="18" charset="0"/>
                      </a:rPr>
                      <m:t>&gt;0</m:t>
                    </m:r>
                  </m:oMath>
                </a14:m>
                <a:r>
                  <a:rPr lang="en-US" sz="4400" dirty="0"/>
                  <a:t>, the scheme runs in time polynomial in the size of its input instance.</a:t>
                </a:r>
              </a:p>
              <a:p>
                <a:r>
                  <a:rPr lang="en-US" sz="4400" dirty="0"/>
                  <a:t>We say that an approximation scheme is a </a:t>
                </a:r>
                <a:r>
                  <a:rPr lang="en-US" sz="4400" dirty="0">
                    <a:solidFill>
                      <a:schemeClr val="accent4"/>
                    </a:solidFill>
                  </a:rPr>
                  <a:t>fully polynomial-time approximation scheme</a:t>
                </a:r>
                <a:r>
                  <a:rPr lang="en-US" sz="4400" dirty="0"/>
                  <a:t> if it is an approximation scheme and its running time is polynomial in both </a:t>
                </a:r>
                <a14:m>
                  <m:oMath xmlns:m="http://schemas.openxmlformats.org/officeDocument/2006/math">
                    <m:r>
                      <a:rPr lang="en-US" sz="4400" b="0" i="0" smtClean="0">
                        <a:latin typeface="Cambria Math" panose="02040503050406030204" pitchFamily="18" charset="0"/>
                        <a:ea typeface="Cambria Math" panose="02040503050406030204" pitchFamily="18" charset="0"/>
                      </a:rPr>
                      <m:t>1/</m:t>
                    </m:r>
                    <m:r>
                      <a:rPr lang="en-US" sz="4400" i="1" smtClean="0">
                        <a:latin typeface="Cambria Math" panose="02040503050406030204" pitchFamily="18" charset="0"/>
                        <a:ea typeface="Cambria Math" panose="02040503050406030204" pitchFamily="18" charset="0"/>
                      </a:rPr>
                      <m:t>𝜖</m:t>
                    </m:r>
                    <m:r>
                      <a:rPr lang="en-US" sz="4400" i="1" smtClean="0">
                        <a:latin typeface="Cambria Math" panose="02040503050406030204" pitchFamily="18" charset="0"/>
                        <a:ea typeface="Cambria Math" panose="02040503050406030204" pitchFamily="18" charset="0"/>
                      </a:rPr>
                      <m:t> </m:t>
                    </m:r>
                  </m:oMath>
                </a14:m>
                <a:r>
                  <a:rPr lang="en-US" sz="4400" dirty="0"/>
                  <a:t>and the size n of the input instance. </a:t>
                </a:r>
              </a:p>
              <a:p>
                <a:endParaRPr lang="en-US" sz="4400" dirty="0"/>
              </a:p>
              <a:p>
                <a:endParaRPr lang="en-US" sz="4400" dirty="0"/>
              </a:p>
              <a:p>
                <a:endParaRPr lang="en-US" sz="4400" dirty="0"/>
              </a:p>
              <a:p>
                <a:endParaRPr lang="en-US" sz="4400" dirty="0"/>
              </a:p>
            </p:txBody>
          </p:sp>
        </mc:Choice>
        <mc:Fallback xmlns="">
          <p:sp>
            <p:nvSpPr>
              <p:cNvPr id="4" name="Content Placeholder 3">
                <a:extLst>
                  <a:ext uri="{FF2B5EF4-FFF2-40B4-BE49-F238E27FC236}">
                    <a16:creationId xmlns:a16="http://schemas.microsoft.com/office/drawing/2014/main" id="{65F4D26C-DF1B-CB0E-B74E-92BD4CC23BCE}"/>
                  </a:ext>
                </a:extLst>
              </p:cNvPr>
              <p:cNvSpPr>
                <a:spLocks noGrp="1" noRot="1" noChangeAspect="1" noMove="1" noResize="1" noEditPoints="1" noAdjustHandles="1" noChangeArrowheads="1" noChangeShapeType="1" noTextEdit="1"/>
              </p:cNvSpPr>
              <p:nvPr>
                <p:ph sz="quarter" idx="11"/>
              </p:nvPr>
            </p:nvSpPr>
            <p:spPr>
              <a:blipFill>
                <a:blip r:embed="rId3"/>
                <a:stretch>
                  <a:fillRect l="-1645" t="-2972" r="-1771"/>
                </a:stretch>
              </a:blipFill>
            </p:spPr>
            <p:txBody>
              <a:bodyPr/>
              <a:lstStyle/>
              <a:p>
                <a:r>
                  <a:rPr lang="en-US">
                    <a:noFill/>
                  </a:rPr>
                  <a:t> </a:t>
                </a:r>
              </a:p>
            </p:txBody>
          </p:sp>
        </mc:Fallback>
      </mc:AlternateContent>
    </p:spTree>
    <p:extLst>
      <p:ext uri="{BB962C8B-B14F-4D97-AF65-F5344CB8AC3E}">
        <p14:creationId xmlns:p14="http://schemas.microsoft.com/office/powerpoint/2010/main" val="38038133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pPr>
              <a:spcBef>
                <a:spcPts val="0"/>
              </a:spcBef>
            </a:pPr>
            <a:r>
              <a:rPr lang="en-US" sz="4000" dirty="0"/>
              <a:t>The vertex-cover problem</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Formal definition</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4125886"/>
            <a:ext cx="11441047" cy="8523314"/>
          </a:xfrm>
        </p:spPr>
        <p:txBody>
          <a:bodyPr>
            <a:normAutofit/>
          </a:bodyPr>
          <a:lstStyle/>
          <a:p>
            <a:pPr eaLnBrk="1" hangingPunct="1"/>
            <a:r>
              <a:rPr lang="en-US" dirty="0"/>
              <a:t>Input: An undirected graph G(V, E), where V represents the set of vertices and E represents the set of edges.</a:t>
            </a:r>
          </a:p>
          <a:p>
            <a:pPr eaLnBrk="1" hangingPunct="1"/>
            <a:endParaRPr lang="en-US" dirty="0"/>
          </a:p>
          <a:p>
            <a:pPr eaLnBrk="1" hangingPunct="1"/>
            <a:r>
              <a:rPr lang="en-US" dirty="0"/>
              <a:t>Output: A vertex cover C, which is a subset of V such that for every edge (u, v) in E, either u or v (or both) must be in C.</a:t>
            </a:r>
          </a:p>
          <a:p>
            <a:pPr eaLnBrk="1" hangingPunct="1"/>
            <a:endParaRPr lang="en-US" dirty="0"/>
          </a:p>
          <a:p>
            <a:pPr eaLnBrk="1" hangingPunct="1"/>
            <a:r>
              <a:rPr lang="en-US" dirty="0"/>
              <a:t>The goal is to find the vertex cover C with the minimum number of vertices.</a:t>
            </a:r>
          </a:p>
        </p:txBody>
      </p:sp>
      <p:pic>
        <p:nvPicPr>
          <p:cNvPr id="5" name="Picture 4">
            <a:extLst>
              <a:ext uri="{FF2B5EF4-FFF2-40B4-BE49-F238E27FC236}">
                <a16:creationId xmlns:a16="http://schemas.microsoft.com/office/drawing/2014/main" id="{202873E3-EF9E-B3FB-DBB9-3C4CCAE858A0}"/>
              </a:ext>
            </a:extLst>
          </p:cNvPr>
          <p:cNvPicPr>
            <a:picLocks noChangeAspect="1"/>
          </p:cNvPicPr>
          <p:nvPr/>
        </p:nvPicPr>
        <p:blipFill>
          <a:blip r:embed="rId2"/>
          <a:stretch>
            <a:fillRect/>
          </a:stretch>
        </p:blipFill>
        <p:spPr>
          <a:xfrm>
            <a:off x="14088624" y="4125886"/>
            <a:ext cx="8127999" cy="5544457"/>
          </a:xfrm>
          <a:prstGeom prst="rect">
            <a:avLst/>
          </a:prstGeom>
        </p:spPr>
      </p:pic>
    </p:spTree>
    <p:extLst>
      <p:ext uri="{BB962C8B-B14F-4D97-AF65-F5344CB8AC3E}">
        <p14:creationId xmlns:p14="http://schemas.microsoft.com/office/powerpoint/2010/main" val="2511176080"/>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1" id="{FEBCA056-F2A5-496F-A830-7BAED988D208}" vid="{3C0D7A97-88A3-424B-BF48-73EB1D05E1BE}"/>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21_BasicWhite</Template>
  <TotalTime>22531</TotalTime>
  <Words>2551</Words>
  <Application>Microsoft Macintosh PowerPoint</Application>
  <PresentationFormat>Custom</PresentationFormat>
  <Paragraphs>227</Paragraphs>
  <Slides>33</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Avenir Book</vt:lpstr>
      <vt:lpstr>Cambria Math</vt:lpstr>
      <vt:lpstr>Wingdings</vt:lpstr>
      <vt:lpstr>OCRB</vt:lpstr>
      <vt:lpstr>Open Sans ExtraBold</vt:lpstr>
      <vt:lpstr>Open Sans Light</vt:lpstr>
      <vt:lpstr>Courier New</vt:lpstr>
      <vt:lpstr>Open Sans Semibold</vt:lpstr>
      <vt:lpstr>Arial</vt:lpstr>
      <vt:lpstr>21_BasicWhite</vt:lpstr>
      <vt:lpstr>Approximation Algorithm: Vertex-cover</vt:lpstr>
      <vt:lpstr>Outline Materials</vt:lpstr>
      <vt:lpstr>Learning outcomes</vt:lpstr>
      <vt:lpstr>approximation Algorithm</vt:lpstr>
      <vt:lpstr>approximation Algorithm</vt:lpstr>
      <vt:lpstr>approximation Algorithm</vt:lpstr>
      <vt:lpstr>approximation Algorithm</vt:lpstr>
      <vt:lpstr>Approximation algorithm</vt:lpstr>
      <vt:lpstr>The vertex-cover problem</vt:lpstr>
      <vt:lpstr>The vertex-cover problem</vt:lpstr>
      <vt:lpstr>The vertex-cover problem</vt:lpstr>
      <vt:lpstr>The vertex-cover problem</vt:lpstr>
      <vt:lpstr>The vertex-cover problem</vt:lpstr>
      <vt:lpstr>The vertex-cover problem</vt:lpstr>
      <vt:lpstr>The vertex-cover problem</vt:lpstr>
      <vt:lpstr>The vertex-cover problem</vt:lpstr>
      <vt:lpstr>The vertex-cover problem</vt:lpstr>
      <vt:lpstr>The vertex-cover problem</vt:lpstr>
      <vt:lpstr>The vertex-cover problem</vt:lpstr>
      <vt:lpstr>Linear programming</vt:lpstr>
      <vt:lpstr>Linear programming</vt:lpstr>
      <vt:lpstr>Linear programming</vt:lpstr>
      <vt:lpstr>Linear programming</vt:lpstr>
      <vt:lpstr>Linear Programming</vt:lpstr>
      <vt:lpstr>Approximating weighted vertex-cover problem using linear programming </vt:lpstr>
      <vt:lpstr>Approximating weighted vertex-cover problem using linear programming </vt:lpstr>
      <vt:lpstr>Approximating weighted vertex-cover problem using linear programming </vt:lpstr>
      <vt:lpstr>Approximating weighted vertex-cover problem using linear programming </vt:lpstr>
      <vt:lpstr>Approximating weighted vertex-cover problem using linear programming </vt:lpstr>
      <vt:lpstr>Approximating weighted vertex-cover problem using linear programming </vt:lpstr>
      <vt:lpstr>exercise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 Of Algorithms In Programming</dc:title>
  <dc:creator>HENRY LUCKY</dc:creator>
  <cp:lastModifiedBy>HENRY LUCKY</cp:lastModifiedBy>
  <cp:revision>70</cp:revision>
  <dcterms:created xsi:type="dcterms:W3CDTF">2023-06-13T08:42:51Z</dcterms:created>
  <dcterms:modified xsi:type="dcterms:W3CDTF">2023-12-11T03:24:30Z</dcterms:modified>
</cp:coreProperties>
</file>